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55"/>
  </p:notesMasterIdLst>
  <p:sldIdLst>
    <p:sldId id="256" r:id="rId2"/>
    <p:sldId id="257" r:id="rId3"/>
    <p:sldId id="307" r:id="rId4"/>
    <p:sldId id="258" r:id="rId5"/>
    <p:sldId id="259" r:id="rId6"/>
    <p:sldId id="260" r:id="rId7"/>
    <p:sldId id="261" r:id="rId8"/>
    <p:sldId id="262" r:id="rId9"/>
    <p:sldId id="263" r:id="rId10"/>
    <p:sldId id="264" r:id="rId11"/>
    <p:sldId id="265" r:id="rId12"/>
    <p:sldId id="266" r:id="rId13"/>
    <p:sldId id="268" r:id="rId14"/>
    <p:sldId id="267" r:id="rId15"/>
    <p:sldId id="269" r:id="rId16"/>
    <p:sldId id="270" r:id="rId17"/>
    <p:sldId id="312" r:id="rId18"/>
    <p:sldId id="311" r:id="rId19"/>
    <p:sldId id="319" r:id="rId20"/>
    <p:sldId id="313" r:id="rId21"/>
    <p:sldId id="314" r:id="rId22"/>
    <p:sldId id="318" r:id="rId23"/>
    <p:sldId id="271" r:id="rId24"/>
    <p:sldId id="273" r:id="rId25"/>
    <p:sldId id="274" r:id="rId26"/>
    <p:sldId id="272" r:id="rId27"/>
    <p:sldId id="275" r:id="rId28"/>
    <p:sldId id="276" r:id="rId29"/>
    <p:sldId id="277" r:id="rId30"/>
    <p:sldId id="278" r:id="rId31"/>
    <p:sldId id="279" r:id="rId32"/>
    <p:sldId id="280" r:id="rId33"/>
    <p:sldId id="281" r:id="rId34"/>
    <p:sldId id="282" r:id="rId35"/>
    <p:sldId id="283" r:id="rId36"/>
    <p:sldId id="284" r:id="rId37"/>
    <p:sldId id="285" r:id="rId38"/>
    <p:sldId id="299" r:id="rId39"/>
    <p:sldId id="303" r:id="rId40"/>
    <p:sldId id="304" r:id="rId41"/>
    <p:sldId id="305" r:id="rId42"/>
    <p:sldId id="306" r:id="rId43"/>
    <p:sldId id="287" r:id="rId44"/>
    <p:sldId id="286" r:id="rId45"/>
    <p:sldId id="288" r:id="rId46"/>
    <p:sldId id="293" r:id="rId47"/>
    <p:sldId id="294" r:id="rId48"/>
    <p:sldId id="295" r:id="rId49"/>
    <p:sldId id="297" r:id="rId50"/>
    <p:sldId id="300" r:id="rId51"/>
    <p:sldId id="298" r:id="rId52"/>
    <p:sldId id="301" r:id="rId53"/>
    <p:sldId id="302" r:id="rId5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AF606853-7671-496A-8E4F-DF71F8EC918B}" styleName="深色样式 1 - 强调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8FD4443E-F989-4FC4-A0C8-D5A2AF1F390B}" styleName="深色样式 1 - 强调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37CE84F3-28C3-443E-9E96-99CF82512B78}" styleName="深色样式 1 - 强调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41" autoAdjust="0"/>
    <p:restoredTop sz="77916" autoAdjust="0"/>
  </p:normalViewPr>
  <p:slideViewPr>
    <p:cSldViewPr snapToGrid="0">
      <p:cViewPr varScale="1">
        <p:scale>
          <a:sx n="80" d="100"/>
          <a:sy n="80" d="100"/>
        </p:scale>
        <p:origin x="5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74083A-88E7-4646-8784-E1C353453507}" type="datetimeFigureOut">
              <a:rPr lang="zh-CN" altLang="en-US" smtClean="0"/>
              <a:t>2018-03-06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AEC9DC-DF13-4969-9501-309A1A76E8A8}" type="slidenum">
              <a:rPr lang="zh-CN" altLang="en-US" smtClean="0"/>
              <a:t>‹#›</a:t>
            </a:fld>
            <a:endParaRPr lang="zh-CN" altLang="en-US"/>
          </a:p>
        </p:txBody>
      </p:sp>
    </p:spTree>
    <p:extLst>
      <p:ext uri="{BB962C8B-B14F-4D97-AF65-F5344CB8AC3E}">
        <p14:creationId xmlns:p14="http://schemas.microsoft.com/office/powerpoint/2010/main" val="2810568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www.baidu.com/link?url=ZHWpjOMUujCT4lHop6OZXk7_jn0XlHHLVNW0yytwgH1uPExPwdZDokBfnnowLU4VMR0pACN0ubjWQ0GWA1MFBq" TargetMode="External"/><Relationship Id="rId2" Type="http://schemas.openxmlformats.org/officeDocument/2006/relationships/slide" Target="../slides/slide38.xml"/><Relationship Id="rId1" Type="http://schemas.openxmlformats.org/officeDocument/2006/relationships/notesMaster" Target="../notesMasters/notesMaster1.xml"/><Relationship Id="rId4" Type="http://schemas.openxmlformats.org/officeDocument/2006/relationships/hyperlink" Target="http://www.baidu.com/link?url=P0p533dHXBRgxe-gtNx9RiHYB1U4SMNj8lguu_OEnMD6JD2H-cs_CjRdHOameSrmgG3Ry5xyMCpVS1bU5JDDAinVcdAKcM9xdLcGzlRWxl7"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AEC9DC-DF13-4969-9501-309A1A76E8A8}" type="slidenum">
              <a:rPr lang="zh-CN" altLang="en-US" smtClean="0"/>
              <a:t>16</a:t>
            </a:fld>
            <a:endParaRPr lang="zh-CN" altLang="en-US"/>
          </a:p>
        </p:txBody>
      </p:sp>
    </p:spTree>
    <p:extLst>
      <p:ext uri="{BB962C8B-B14F-4D97-AF65-F5344CB8AC3E}">
        <p14:creationId xmlns:p14="http://schemas.microsoft.com/office/powerpoint/2010/main" val="16058668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defTabSz="99060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defTabSz="990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defTabSz="990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defTabSz="990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defTabSz="990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defTabSz="990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defTabSz="990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defTabSz="990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fld id="{E2625A10-1F1A-4C2E-9174-CAC170943FAC}" type="slidenum">
              <a:rPr lang="zh-CN" altLang="en-US" sz="1300" b="0">
                <a:latin typeface="Arial" panose="020B0604020202020204" pitchFamily="34" charset="0"/>
              </a:rPr>
              <a:pPr eaLnBrk="1" hangingPunct="1"/>
              <a:t>21</a:t>
            </a:fld>
            <a:endParaRPr lang="en-US" altLang="zh-CN" sz="1300" b="0">
              <a:latin typeface="Arial" panose="020B0604020202020204" pitchFamily="34" charset="0"/>
            </a:endParaRPr>
          </a:p>
        </p:txBody>
      </p:sp>
      <p:sp>
        <p:nvSpPr>
          <p:cNvPr id="78851" name="Rectangle 2"/>
          <p:cNvSpPr>
            <a:spLocks noGrp="1" noRot="1" noChangeAspect="1" noChangeArrowheads="1" noTextEdit="1"/>
          </p:cNvSpPr>
          <p:nvPr>
            <p:ph type="sldImg"/>
          </p:nvPr>
        </p:nvSpPr>
        <p:spPr>
          <a:xfrm>
            <a:off x="992188" y="768350"/>
            <a:ext cx="5114925" cy="3836988"/>
          </a:xfrm>
          <a:ln/>
        </p:spPr>
      </p:sp>
      <p:sp>
        <p:nvSpPr>
          <p:cNvPr id="7885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Arial" panose="020B0604020202020204" pitchFamily="34" charset="0"/>
            </a:endParaRPr>
          </a:p>
        </p:txBody>
      </p:sp>
    </p:spTree>
    <p:extLst>
      <p:ext uri="{BB962C8B-B14F-4D97-AF65-F5344CB8AC3E}">
        <p14:creationId xmlns:p14="http://schemas.microsoft.com/office/powerpoint/2010/main" val="26452079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i="1" dirty="0">
                <a:hlinkClick r:id="rId3"/>
              </a:rPr>
              <a:t>Grady </a:t>
            </a:r>
            <a:r>
              <a:rPr lang="en-US" altLang="zh-CN" b="1" i="1" dirty="0" err="1">
                <a:hlinkClick r:id="rId3"/>
              </a:rPr>
              <a:t>Booch</a:t>
            </a:r>
            <a:r>
              <a:rPr lang="en-US" altLang="zh-CN" b="1" i="1" dirty="0"/>
              <a:t> </a:t>
            </a:r>
            <a:r>
              <a:rPr lang="zh-CN" altLang="en-US" dirty="0"/>
              <a:t> 格雷迪</a:t>
            </a:r>
            <a:r>
              <a:rPr lang="en-US" altLang="zh-CN" dirty="0"/>
              <a:t>·</a:t>
            </a:r>
            <a:r>
              <a:rPr lang="zh-CN" altLang="en-US" dirty="0"/>
              <a:t>布切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hlinkClick r:id="rId4"/>
              </a:rPr>
              <a:t>James </a:t>
            </a:r>
            <a:r>
              <a:rPr lang="en-US" altLang="zh-CN" b="1" i="1" dirty="0" err="1">
                <a:hlinkClick r:id="rId4"/>
              </a:rPr>
              <a:t>Rumbaugh</a:t>
            </a:r>
            <a:r>
              <a:rPr lang="en-US" altLang="zh-CN" b="1" i="1" dirty="0"/>
              <a:t>  </a:t>
            </a:r>
            <a:r>
              <a:rPr lang="zh-CN" altLang="en-US" b="1" i="1" dirty="0"/>
              <a:t>、</a:t>
            </a:r>
            <a:r>
              <a:rPr lang="zh-CN" altLang="en-US" dirty="0"/>
              <a:t>詹姆斯</a:t>
            </a:r>
            <a:r>
              <a:rPr lang="en-US" altLang="zh-CN" dirty="0"/>
              <a:t>-</a:t>
            </a:r>
            <a:r>
              <a:rPr lang="zh-CN" altLang="en-US" dirty="0"/>
              <a:t>朗博  </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57AEC9DC-DF13-4969-9501-309A1A76E8A8}" type="slidenum">
              <a:rPr lang="zh-CN" altLang="en-US" smtClean="0"/>
              <a:t>38</a:t>
            </a:fld>
            <a:endParaRPr lang="zh-CN" altLang="en-US"/>
          </a:p>
        </p:txBody>
      </p:sp>
    </p:spTree>
    <p:extLst>
      <p:ext uri="{BB962C8B-B14F-4D97-AF65-F5344CB8AC3E}">
        <p14:creationId xmlns:p14="http://schemas.microsoft.com/office/powerpoint/2010/main" val="12205839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尤顿在</a:t>
            </a:r>
            <a:r>
              <a:rPr lang="en-US" altLang="zh-CN" dirty="0"/>
              <a:t>1965</a:t>
            </a:r>
            <a:r>
              <a:rPr lang="zh-CN" altLang="en-US" dirty="0"/>
              <a:t>年麻省理工学院应用数学所获得学士学位，并随后在麻省理工学院和纽约理工学院获得了电气工程和计算机科学的研究生学位。他被任命为布宜诺斯艾利斯大学信息技术专业的名誉教授，并任教于麻省理工学院，哈佛大学，加州大学洛杉矶分校，伯克利分校，和其他世界各地的大学。他的文章和学术专作多次被报纸和杂志引用，包括纽约时报，华尔街日报，洛杉矶时报，基督教科学箴言报，波士顿环球报“（</a:t>
            </a:r>
            <a:r>
              <a:rPr lang="en-US" altLang="zh-CN" dirty="0"/>
              <a:t>Boston Globe</a:t>
            </a:r>
            <a:r>
              <a:rPr lang="zh-CN" altLang="en-US" dirty="0"/>
              <a:t>），“印度时报 ，新闻周刊，和几个计算机行业出版物。他还应邀接受了众多的电视新闻节目和广播节目的采访，包括</a:t>
            </a:r>
            <a:r>
              <a:rPr lang="en-US" altLang="zh-CN" dirty="0"/>
              <a:t>CNBC</a:t>
            </a:r>
            <a:r>
              <a:rPr lang="zh-CN" altLang="en-US" dirty="0"/>
              <a:t>，福克斯新闻网，美国广播公司晚间新闻，美国国家公共广播电台。</a:t>
            </a:r>
            <a:endParaRPr lang="en-US" altLang="zh-CN" dirty="0"/>
          </a:p>
          <a:p>
            <a:r>
              <a:rPr lang="zh-CN" altLang="en-US" dirty="0"/>
              <a:t>在</a:t>
            </a:r>
            <a:r>
              <a:rPr lang="en-US" altLang="zh-CN" dirty="0"/>
              <a:t>90</a:t>
            </a:r>
            <a:r>
              <a:rPr lang="zh-CN" altLang="en-US" dirty="0"/>
              <a:t>年代末期，尤顿由于他在千年虫相关的电脑问题将会导致社会全面崩溃的言论成为争论的焦点，他的预言没有成为现实而他也在随后被指责为夸大了问题的严重性。</a:t>
            </a:r>
            <a:r>
              <a:rPr lang="en-US" altLang="zh-CN" dirty="0"/>
              <a:t>[3] </a:t>
            </a:r>
            <a:endParaRPr lang="zh-CN" altLang="en-US" dirty="0"/>
          </a:p>
        </p:txBody>
      </p:sp>
      <p:sp>
        <p:nvSpPr>
          <p:cNvPr id="4" name="灯片编号占位符 3"/>
          <p:cNvSpPr>
            <a:spLocks noGrp="1"/>
          </p:cNvSpPr>
          <p:nvPr>
            <p:ph type="sldNum" sz="quarter" idx="10"/>
          </p:nvPr>
        </p:nvSpPr>
        <p:spPr/>
        <p:txBody>
          <a:bodyPr/>
          <a:lstStyle/>
          <a:p>
            <a:fld id="{57AEC9DC-DF13-4969-9501-309A1A76E8A8}" type="slidenum">
              <a:rPr lang="zh-CN" altLang="en-US" smtClean="0"/>
              <a:t>39</a:t>
            </a:fld>
            <a:endParaRPr lang="zh-CN" altLang="en-US"/>
          </a:p>
        </p:txBody>
      </p:sp>
    </p:spTree>
    <p:extLst>
      <p:ext uri="{BB962C8B-B14F-4D97-AF65-F5344CB8AC3E}">
        <p14:creationId xmlns:p14="http://schemas.microsoft.com/office/powerpoint/2010/main" val="39687626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Booch</a:t>
            </a:r>
            <a:r>
              <a:rPr lang="zh-CN" altLang="en-US" dirty="0"/>
              <a:t>于一九七七年毕业于美国空军军官学校，并于一九七九年在加州大学圣</a:t>
            </a:r>
            <a:r>
              <a:rPr lang="en-US" altLang="zh-CN" dirty="0"/>
              <a:t>.</a:t>
            </a:r>
            <a:r>
              <a:rPr lang="zh-CN" altLang="en-US" dirty="0"/>
              <a:t>巴巴拉分校获得计算机工程硕士学位。自公司从</a:t>
            </a:r>
            <a:r>
              <a:rPr lang="en-US" altLang="zh-CN" dirty="0"/>
              <a:t>1980</a:t>
            </a:r>
            <a:r>
              <a:rPr lang="zh-CN" altLang="en-US" dirty="0"/>
              <a:t>年建立以来，</a:t>
            </a:r>
            <a:r>
              <a:rPr lang="en-US" altLang="zh-CN" dirty="0"/>
              <a:t>Grady </a:t>
            </a:r>
            <a:r>
              <a:rPr lang="en-US" altLang="zh-CN" dirty="0" err="1"/>
              <a:t>Booch</a:t>
            </a:r>
            <a:r>
              <a:rPr lang="zh-CN" altLang="en-US" dirty="0"/>
              <a:t>就是主要理论软件科学家。它是统一模型语言（</a:t>
            </a:r>
            <a:r>
              <a:rPr lang="en-US" altLang="zh-CN" dirty="0"/>
              <a:t>UML</a:t>
            </a:r>
            <a:r>
              <a:rPr lang="zh-CN" altLang="en-US" dirty="0"/>
              <a:t>）的最初开发者之一。</a:t>
            </a:r>
            <a:endParaRPr lang="en-US" altLang="zh-CN" dirty="0"/>
          </a:p>
          <a:p>
            <a:endParaRPr lang="en-US" altLang="zh-CN" b="1" dirty="0"/>
          </a:p>
          <a:p>
            <a:r>
              <a:rPr lang="en-US" altLang="zh-CN" i="1" dirty="0" err="1"/>
              <a:t>Booch</a:t>
            </a:r>
            <a:r>
              <a:rPr lang="zh-CN" altLang="en-US" dirty="0"/>
              <a:t>是美国</a:t>
            </a:r>
            <a:r>
              <a:rPr lang="en-US" altLang="zh-CN" dirty="0"/>
              <a:t>Rational</a:t>
            </a:r>
            <a:r>
              <a:rPr lang="zh-CN" altLang="en-US" dirty="0"/>
              <a:t>软件工程公司的首席科学家，</a:t>
            </a:r>
            <a:r>
              <a:rPr lang="en-US" altLang="zh-CN" dirty="0"/>
              <a:t>IBM </a:t>
            </a:r>
            <a:r>
              <a:rPr lang="en-US" altLang="zh-CN" dirty="0" err="1"/>
              <a:t>fellower</a:t>
            </a:r>
            <a:r>
              <a:rPr lang="zh-CN" altLang="en-US" dirty="0"/>
              <a:t>。在认知计算的时代，</a:t>
            </a:r>
            <a:r>
              <a:rPr lang="en-US" altLang="zh-CN" dirty="0"/>
              <a:t>IBM</a:t>
            </a:r>
            <a:r>
              <a:rPr lang="zh-CN" altLang="en-US" dirty="0"/>
              <a:t>通过推出</a:t>
            </a:r>
            <a:r>
              <a:rPr lang="en-US" altLang="zh-CN" dirty="0"/>
              <a:t>IBM Watson</a:t>
            </a:r>
            <a:r>
              <a:rPr lang="zh-CN" altLang="en-US" dirty="0"/>
              <a:t>系统的确改变了世界。通常我们将</a:t>
            </a:r>
            <a:r>
              <a:rPr lang="en-US" altLang="zh-CN" dirty="0"/>
              <a:t>IBM Watson</a:t>
            </a:r>
            <a:r>
              <a:rPr lang="zh-CN" altLang="en-US" dirty="0"/>
              <a:t>系统称为人工智能，但是</a:t>
            </a:r>
            <a:r>
              <a:rPr lang="en-US" altLang="zh-CN" dirty="0"/>
              <a:t>Grady </a:t>
            </a:r>
            <a:r>
              <a:rPr lang="en-US" altLang="zh-CN" dirty="0" err="1"/>
              <a:t>Booch</a:t>
            </a:r>
            <a:r>
              <a:rPr lang="zh-CN" altLang="en-US" dirty="0"/>
              <a:t>认为应该引入一个新的概念：认知计算。他认为，认知计算系统比人工智能涵盖的范围要更广。“认知计算系统具有理解、推理、学习的能力，而且它是建立在大数据分析的专业和能力之上。</a:t>
            </a:r>
          </a:p>
          <a:p>
            <a:endParaRPr lang="zh-CN" altLang="en-US" dirty="0"/>
          </a:p>
        </p:txBody>
      </p:sp>
      <p:sp>
        <p:nvSpPr>
          <p:cNvPr id="4" name="灯片编号占位符 3"/>
          <p:cNvSpPr>
            <a:spLocks noGrp="1"/>
          </p:cNvSpPr>
          <p:nvPr>
            <p:ph type="sldNum" sz="quarter" idx="10"/>
          </p:nvPr>
        </p:nvSpPr>
        <p:spPr/>
        <p:txBody>
          <a:bodyPr/>
          <a:lstStyle/>
          <a:p>
            <a:fld id="{57AEC9DC-DF13-4969-9501-309A1A76E8A8}" type="slidenum">
              <a:rPr lang="zh-CN" altLang="en-US" smtClean="0"/>
              <a:t>43</a:t>
            </a:fld>
            <a:endParaRPr lang="zh-CN" altLang="en-US"/>
          </a:p>
        </p:txBody>
      </p:sp>
    </p:spTree>
    <p:extLst>
      <p:ext uri="{BB962C8B-B14F-4D97-AF65-F5344CB8AC3E}">
        <p14:creationId xmlns:p14="http://schemas.microsoft.com/office/powerpoint/2010/main" val="12166278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UML</a:t>
            </a:r>
            <a:r>
              <a:rPr lang="zh-CN" altLang="en-US" dirty="0"/>
              <a:t>之父：架构业务需求与软件开发的桥梁</a:t>
            </a:r>
          </a:p>
          <a:p>
            <a:r>
              <a:rPr lang="zh-CN" altLang="en-US" dirty="0"/>
              <a:t>在计算机领域，他闻名于世的不止是天文学家的称号，还有数据流计算机体系结构和</a:t>
            </a:r>
            <a:r>
              <a:rPr lang="en-US" altLang="zh-CN" dirty="0"/>
              <a:t>UML</a:t>
            </a:r>
            <a:r>
              <a:rPr lang="zh-CN" altLang="en-US" dirty="0"/>
              <a:t>（统一建模语言）。他就是世界著名的软件开发方法学家</a:t>
            </a:r>
            <a:r>
              <a:rPr lang="en-US" altLang="zh-CN" dirty="0"/>
              <a:t>James </a:t>
            </a:r>
            <a:r>
              <a:rPr lang="en-US" altLang="zh-CN" dirty="0" err="1"/>
              <a:t>Rumbaugh</a:t>
            </a:r>
            <a:r>
              <a:rPr lang="zh-CN" altLang="en-US" dirty="0"/>
              <a:t>（詹姆斯</a:t>
            </a:r>
            <a:r>
              <a:rPr lang="en-US" altLang="zh-CN" dirty="0"/>
              <a:t>-</a:t>
            </a:r>
            <a:r>
              <a:rPr lang="zh-CN" altLang="en-US" dirty="0"/>
              <a:t>朗博）。</a:t>
            </a:r>
          </a:p>
          <a:p>
            <a:r>
              <a:rPr lang="zh-CN" altLang="en-US" dirty="0"/>
              <a:t>在天文学领域，他是最知名的计算机大师；在计算机领域，他闻名于世的不止是天文学家的称号，还有数据流计算机体系结构和</a:t>
            </a:r>
            <a:r>
              <a:rPr lang="en-US" altLang="zh-CN" dirty="0"/>
              <a:t>UML</a:t>
            </a:r>
            <a:r>
              <a:rPr lang="zh-CN" altLang="en-US" dirty="0"/>
              <a:t>（统一建模语言）。他就是世界著名的软件开发方法学家</a:t>
            </a:r>
            <a:r>
              <a:rPr lang="en-US" altLang="zh-CN" dirty="0"/>
              <a:t>James </a:t>
            </a:r>
            <a:r>
              <a:rPr lang="en-US" altLang="zh-CN" dirty="0" err="1"/>
              <a:t>Rumbaugh</a:t>
            </a:r>
            <a:r>
              <a:rPr lang="zh-CN" altLang="en-US" dirty="0"/>
              <a:t>（詹姆斯</a:t>
            </a:r>
            <a:r>
              <a:rPr lang="en-US" altLang="zh-CN" dirty="0"/>
              <a:t>-</a:t>
            </a:r>
            <a:r>
              <a:rPr lang="zh-CN" altLang="en-US" dirty="0"/>
              <a:t>朗博）。</a:t>
            </a:r>
          </a:p>
          <a:p>
            <a:endParaRPr lang="zh-CN" altLang="en-US" dirty="0"/>
          </a:p>
          <a:p>
            <a:r>
              <a:rPr lang="en-US" altLang="zh-CN" dirty="0"/>
              <a:t>1947</a:t>
            </a:r>
            <a:r>
              <a:rPr lang="zh-CN" altLang="en-US" dirty="0"/>
              <a:t>年出生在美国的</a:t>
            </a:r>
            <a:r>
              <a:rPr lang="en-US" altLang="zh-CN" dirty="0"/>
              <a:t>James </a:t>
            </a:r>
            <a:r>
              <a:rPr lang="en-US" altLang="zh-CN" dirty="0" err="1"/>
              <a:t>Rumbaugh</a:t>
            </a:r>
            <a:r>
              <a:rPr lang="zh-CN" altLang="en-US" dirty="0"/>
              <a:t>拥有麻省理工学院的物理学学士学位和计算机科学博士学位，同时，他还是加利福尼亚理工学院的天文学硕士。按照</a:t>
            </a:r>
            <a:r>
              <a:rPr lang="en-US" altLang="zh-CN" dirty="0"/>
              <a:t>OMG</a:t>
            </a:r>
            <a:r>
              <a:rPr lang="zh-CN" altLang="en-US" dirty="0"/>
              <a:t>（标准化组织对象管理组）的评价，他是“全世界最早与计算机深入接触的人类”</a:t>
            </a:r>
          </a:p>
        </p:txBody>
      </p:sp>
      <p:sp>
        <p:nvSpPr>
          <p:cNvPr id="4" name="灯片编号占位符 3"/>
          <p:cNvSpPr>
            <a:spLocks noGrp="1"/>
          </p:cNvSpPr>
          <p:nvPr>
            <p:ph type="sldNum" sz="quarter" idx="10"/>
          </p:nvPr>
        </p:nvSpPr>
        <p:spPr/>
        <p:txBody>
          <a:bodyPr/>
          <a:lstStyle/>
          <a:p>
            <a:fld id="{57AEC9DC-DF13-4969-9501-309A1A76E8A8}" type="slidenum">
              <a:rPr lang="zh-CN" altLang="en-US" smtClean="0"/>
              <a:t>46</a:t>
            </a:fld>
            <a:endParaRPr lang="zh-CN" altLang="en-US"/>
          </a:p>
        </p:txBody>
      </p:sp>
    </p:spTree>
    <p:extLst>
      <p:ext uri="{BB962C8B-B14F-4D97-AF65-F5344CB8AC3E}">
        <p14:creationId xmlns:p14="http://schemas.microsoft.com/office/powerpoint/2010/main" val="1467477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伊万</a:t>
            </a:r>
            <a:r>
              <a:rPr lang="en-US" altLang="zh-CN" dirty="0"/>
              <a:t>·</a:t>
            </a:r>
            <a:r>
              <a:rPr lang="zh-CN" altLang="en-US" dirty="0"/>
              <a:t>雅各布森</a:t>
            </a:r>
          </a:p>
          <a:p>
            <a:r>
              <a:rPr lang="en-US" altLang="zh-CN" dirty="0"/>
              <a:t>Ivar Jacobson</a:t>
            </a:r>
            <a:r>
              <a:rPr lang="zh-CN" altLang="en-US" dirty="0"/>
              <a:t>博士曾任瑞典爱立信公司的首席软件体系架构师，发明了顺序图和协作图，稍后，他作出了对整个软件工业影响重大的发明</a:t>
            </a:r>
            <a:r>
              <a:rPr lang="en-US" altLang="zh-CN" dirty="0"/>
              <a:t>——</a:t>
            </a:r>
            <a:r>
              <a:rPr lang="zh-CN" altLang="en-US" dirty="0"/>
              <a:t>用例。八十年代， </a:t>
            </a:r>
            <a:r>
              <a:rPr lang="en-US" altLang="zh-CN" dirty="0"/>
              <a:t>Jacobson</a:t>
            </a:r>
            <a:r>
              <a:rPr lang="zh-CN" altLang="en-US" dirty="0"/>
              <a:t>先生创立了</a:t>
            </a:r>
            <a:r>
              <a:rPr lang="en-US" altLang="zh-CN" dirty="0"/>
              <a:t>Objective System</a:t>
            </a:r>
            <a:r>
              <a:rPr lang="zh-CN" altLang="en-US" dirty="0"/>
              <a:t>，创造了</a:t>
            </a:r>
            <a:r>
              <a:rPr lang="en-US" altLang="zh-CN" dirty="0"/>
              <a:t>OOSE</a:t>
            </a:r>
            <a:r>
              <a:rPr lang="zh-CN" altLang="en-US" dirty="0"/>
              <a:t>软件工程方法，成为在世界上推行面向对象分析设计方法的领军人物。</a:t>
            </a:r>
            <a:r>
              <a:rPr lang="en-US" altLang="zh-CN" dirty="0"/>
              <a:t>1995</a:t>
            </a:r>
            <a:r>
              <a:rPr lang="zh-CN" altLang="en-US" dirty="0"/>
              <a:t>年，</a:t>
            </a:r>
            <a:r>
              <a:rPr lang="en-US" altLang="zh-CN" dirty="0"/>
              <a:t>Jacobson</a:t>
            </a:r>
            <a:r>
              <a:rPr lang="zh-CN" altLang="en-US" dirty="0"/>
              <a:t>先生加盟了 </a:t>
            </a:r>
            <a:r>
              <a:rPr lang="en-US" altLang="zh-CN" dirty="0"/>
              <a:t>Rational</a:t>
            </a:r>
            <a:r>
              <a:rPr lang="zh-CN" altLang="en-US" dirty="0"/>
              <a:t>，在此后的三年中，他与</a:t>
            </a:r>
            <a:r>
              <a:rPr lang="en-US" altLang="zh-CN" dirty="0"/>
              <a:t>Grady </a:t>
            </a:r>
            <a:r>
              <a:rPr lang="en-US" altLang="zh-CN" dirty="0" err="1"/>
              <a:t>Booch</a:t>
            </a:r>
            <a:r>
              <a:rPr lang="zh-CN" altLang="en-US" dirty="0"/>
              <a:t>和</a:t>
            </a:r>
            <a:r>
              <a:rPr lang="en-US" altLang="zh-CN" dirty="0"/>
              <a:t>James </a:t>
            </a:r>
            <a:r>
              <a:rPr lang="en-US" altLang="zh-CN" dirty="0" err="1"/>
              <a:t>Rumbaugh</a:t>
            </a:r>
            <a:r>
              <a:rPr lang="zh-CN" altLang="en-US" dirty="0"/>
              <a:t>三人一起创造了意义深远的</a:t>
            </a:r>
            <a:r>
              <a:rPr lang="en-US" altLang="zh-CN" dirty="0"/>
              <a:t>UML</a:t>
            </a:r>
            <a:r>
              <a:rPr lang="zh-CN" altLang="en-US" dirty="0"/>
              <a:t>，因此，他们三人被成合称为“</a:t>
            </a:r>
            <a:r>
              <a:rPr lang="en-US" altLang="zh-CN" dirty="0"/>
              <a:t>UML</a:t>
            </a:r>
            <a:r>
              <a:rPr lang="zh-CN" altLang="en-US" dirty="0"/>
              <a:t>三剑客”。</a:t>
            </a:r>
            <a:r>
              <a:rPr lang="en-US" altLang="zh-CN" dirty="0" err="1"/>
              <a:t>IvarJacobson</a:t>
            </a:r>
            <a:r>
              <a:rPr lang="zh-CN" altLang="en-US" dirty="0"/>
              <a:t>博士被公认是深刻影响并改变着整个软件工业开发模式的世界级大师，是软件方法论的一面旗帜。他是面向方面的软件开发</a:t>
            </a:r>
            <a:r>
              <a:rPr lang="en-US" altLang="zh-CN" dirty="0"/>
              <a:t>(AOSD)</a:t>
            </a:r>
            <a:r>
              <a:rPr lang="zh-CN" altLang="en-US" dirty="0"/>
              <a:t>、组件</a:t>
            </a:r>
            <a:r>
              <a:rPr lang="en-US" altLang="zh-CN" dirty="0"/>
              <a:t>(Component)</a:t>
            </a:r>
            <a:r>
              <a:rPr lang="zh-CN" altLang="en-US" dirty="0"/>
              <a:t>和组件架构</a:t>
            </a:r>
            <a:r>
              <a:rPr lang="en-US" altLang="zh-CN" dirty="0"/>
              <a:t>(Component Architecture)</a:t>
            </a:r>
            <a:r>
              <a:rPr lang="zh-CN" altLang="en-US" dirty="0"/>
              <a:t>，用例，</a:t>
            </a:r>
            <a:r>
              <a:rPr lang="en-US" altLang="zh-CN" dirty="0"/>
              <a:t>SDL (Specification Description Language), </a:t>
            </a:r>
            <a:r>
              <a:rPr lang="zh-CN" altLang="en-US" dirty="0"/>
              <a:t>现代业务工程，</a:t>
            </a:r>
            <a:r>
              <a:rPr lang="en-US" altLang="zh-CN" dirty="0"/>
              <a:t>Rational</a:t>
            </a:r>
            <a:r>
              <a:rPr lang="zh-CN" altLang="en-US" dirty="0"/>
              <a:t>统一过程</a:t>
            </a:r>
            <a:r>
              <a:rPr lang="en-US" altLang="zh-CN" dirty="0"/>
              <a:t>(RUP), UML</a:t>
            </a:r>
            <a:r>
              <a:rPr lang="zh-CN" altLang="en-US" dirty="0"/>
              <a:t>建模语言</a:t>
            </a:r>
            <a:r>
              <a:rPr lang="en-US" altLang="zh-CN" dirty="0"/>
              <a:t>(</a:t>
            </a:r>
            <a:r>
              <a:rPr lang="zh-CN" altLang="en-US" dirty="0"/>
              <a:t>与</a:t>
            </a:r>
            <a:r>
              <a:rPr lang="en-US" altLang="zh-CN" dirty="0"/>
              <a:t>Grady </a:t>
            </a:r>
            <a:r>
              <a:rPr lang="en-US" altLang="zh-CN" dirty="0" err="1"/>
              <a:t>Booch</a:t>
            </a:r>
            <a:r>
              <a:rPr lang="zh-CN" altLang="en-US" dirty="0"/>
              <a:t>和</a:t>
            </a:r>
            <a:r>
              <a:rPr lang="en-US" altLang="zh-CN" dirty="0"/>
              <a:t>James </a:t>
            </a:r>
            <a:r>
              <a:rPr lang="en-US" altLang="zh-CN" dirty="0" err="1"/>
              <a:t>Rumbaugh</a:t>
            </a:r>
            <a:r>
              <a:rPr lang="zh-CN" altLang="en-US" dirty="0"/>
              <a:t>共同创建</a:t>
            </a:r>
            <a:r>
              <a:rPr lang="en-US" altLang="zh-CN" dirty="0"/>
              <a:t>)</a:t>
            </a:r>
            <a:r>
              <a:rPr lang="zh-CN" altLang="en-US" dirty="0"/>
              <a:t>等业界主流方法和技术的创始人。</a:t>
            </a:r>
          </a:p>
          <a:p>
            <a:endParaRPr lang="zh-CN" altLang="en-US" dirty="0"/>
          </a:p>
        </p:txBody>
      </p:sp>
      <p:sp>
        <p:nvSpPr>
          <p:cNvPr id="4" name="灯片编号占位符 3"/>
          <p:cNvSpPr>
            <a:spLocks noGrp="1"/>
          </p:cNvSpPr>
          <p:nvPr>
            <p:ph type="sldNum" sz="quarter" idx="10"/>
          </p:nvPr>
        </p:nvSpPr>
        <p:spPr/>
        <p:txBody>
          <a:bodyPr/>
          <a:lstStyle/>
          <a:p>
            <a:fld id="{57AEC9DC-DF13-4969-9501-309A1A76E8A8}" type="slidenum">
              <a:rPr lang="zh-CN" altLang="en-US" smtClean="0"/>
              <a:t>51</a:t>
            </a:fld>
            <a:endParaRPr lang="zh-CN" altLang="en-US"/>
          </a:p>
        </p:txBody>
      </p:sp>
    </p:spTree>
    <p:extLst>
      <p:ext uri="{BB962C8B-B14F-4D97-AF65-F5344CB8AC3E}">
        <p14:creationId xmlns:p14="http://schemas.microsoft.com/office/powerpoint/2010/main" val="1453534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幻灯片图像占位符 1"/>
          <p:cNvSpPr>
            <a:spLocks noGrp="1" noRot="1" noChangeAspect="1" noTextEdit="1"/>
          </p:cNvSpPr>
          <p:nvPr>
            <p:ph type="sldImg"/>
          </p:nvPr>
        </p:nvSpPr>
        <p:spPr>
          <a:ln/>
        </p:spPr>
      </p:sp>
      <p:sp>
        <p:nvSpPr>
          <p:cNvPr id="1064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065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a:solidFill>
                  <a:schemeClr val="bg1"/>
                </a:solidFill>
                <a:latin typeface="Times New Roman" panose="02020603050405020304" pitchFamily="18" charset="0"/>
                <a:ea typeface="楷体_GB2312" pitchFamily="49" charset="-122"/>
              </a:defRPr>
            </a:lvl1pPr>
            <a:lvl2pPr marL="742950" indent="-285750" eaLnBrk="0" hangingPunct="0">
              <a:defRPr kumimoji="1" sz="2800" b="1">
                <a:solidFill>
                  <a:schemeClr val="bg1"/>
                </a:solidFill>
                <a:latin typeface="Times New Roman" panose="02020603050405020304" pitchFamily="18" charset="0"/>
                <a:ea typeface="楷体_GB2312" pitchFamily="49" charset="-122"/>
              </a:defRPr>
            </a:lvl2pPr>
            <a:lvl3pPr marL="1143000" indent="-228600" eaLnBrk="0" hangingPunct="0">
              <a:defRPr kumimoji="1" sz="2800" b="1">
                <a:solidFill>
                  <a:schemeClr val="bg1"/>
                </a:solidFill>
                <a:latin typeface="Times New Roman" panose="02020603050405020304" pitchFamily="18" charset="0"/>
                <a:ea typeface="楷体_GB2312" pitchFamily="49" charset="-122"/>
              </a:defRPr>
            </a:lvl3pPr>
            <a:lvl4pPr marL="1600200" indent="-228600" eaLnBrk="0" hangingPunct="0">
              <a:defRPr kumimoji="1" sz="2800" b="1">
                <a:solidFill>
                  <a:schemeClr val="bg1"/>
                </a:solidFill>
                <a:latin typeface="Times New Roman" panose="02020603050405020304" pitchFamily="18" charset="0"/>
                <a:ea typeface="楷体_GB2312" pitchFamily="49" charset="-122"/>
              </a:defRPr>
            </a:lvl4pPr>
            <a:lvl5pPr marL="2057400" indent="-228600" eaLnBrk="0" hangingPunct="0">
              <a:defRPr kumimoji="1" sz="2800" b="1">
                <a:solidFill>
                  <a:schemeClr val="bg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9pPr>
          </a:lstStyle>
          <a:p>
            <a:pPr eaLnBrk="1" hangingPunct="1"/>
            <a:fld id="{67B08E1A-6B1A-482B-8E20-444671D803F0}" type="slidenum">
              <a:rPr lang="zh-CN" altLang="en-US" sz="1300" b="0">
                <a:solidFill>
                  <a:schemeClr val="tx1"/>
                </a:solidFill>
                <a:ea typeface="宋体" panose="02010600030101010101" pitchFamily="2" charset="-122"/>
              </a:rPr>
              <a:pPr eaLnBrk="1" hangingPunct="1"/>
              <a:t>52</a:t>
            </a:fld>
            <a:endParaRPr lang="en-US" altLang="zh-CN" sz="1300" b="0">
              <a:solidFill>
                <a:schemeClr val="tx1"/>
              </a:solidFill>
              <a:ea typeface="宋体" panose="02010600030101010101" pitchFamily="2" charset="-122"/>
            </a:endParaRPr>
          </a:p>
        </p:txBody>
      </p:sp>
    </p:spTree>
    <p:extLst>
      <p:ext uri="{BB962C8B-B14F-4D97-AF65-F5344CB8AC3E}">
        <p14:creationId xmlns:p14="http://schemas.microsoft.com/office/powerpoint/2010/main" val="1031017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幻灯片图像占位符 1"/>
          <p:cNvSpPr>
            <a:spLocks noGrp="1" noRot="1" noChangeAspect="1" noTextEdit="1"/>
          </p:cNvSpPr>
          <p:nvPr>
            <p:ph type="sldImg"/>
          </p:nvPr>
        </p:nvSpPr>
        <p:spPr>
          <a:ln/>
        </p:spPr>
      </p:sp>
      <p:sp>
        <p:nvSpPr>
          <p:cNvPr id="10752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伊</a:t>
            </a:r>
          </a:p>
        </p:txBody>
      </p:sp>
      <p:sp>
        <p:nvSpPr>
          <p:cNvPr id="107524"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800" b="1">
                <a:solidFill>
                  <a:schemeClr val="bg1"/>
                </a:solidFill>
                <a:latin typeface="Times New Roman" panose="02020603050405020304" pitchFamily="18" charset="0"/>
                <a:ea typeface="楷体_GB2312" pitchFamily="49" charset="-122"/>
              </a:defRPr>
            </a:lvl1pPr>
            <a:lvl2pPr marL="742950" indent="-285750" eaLnBrk="0" hangingPunct="0">
              <a:defRPr kumimoji="1" sz="2800" b="1">
                <a:solidFill>
                  <a:schemeClr val="bg1"/>
                </a:solidFill>
                <a:latin typeface="Times New Roman" panose="02020603050405020304" pitchFamily="18" charset="0"/>
                <a:ea typeface="楷体_GB2312" pitchFamily="49" charset="-122"/>
              </a:defRPr>
            </a:lvl2pPr>
            <a:lvl3pPr marL="1143000" indent="-228600" eaLnBrk="0" hangingPunct="0">
              <a:defRPr kumimoji="1" sz="2800" b="1">
                <a:solidFill>
                  <a:schemeClr val="bg1"/>
                </a:solidFill>
                <a:latin typeface="Times New Roman" panose="02020603050405020304" pitchFamily="18" charset="0"/>
                <a:ea typeface="楷体_GB2312" pitchFamily="49" charset="-122"/>
              </a:defRPr>
            </a:lvl3pPr>
            <a:lvl4pPr marL="1600200" indent="-228600" eaLnBrk="0" hangingPunct="0">
              <a:defRPr kumimoji="1" sz="2800" b="1">
                <a:solidFill>
                  <a:schemeClr val="bg1"/>
                </a:solidFill>
                <a:latin typeface="Times New Roman" panose="02020603050405020304" pitchFamily="18" charset="0"/>
                <a:ea typeface="楷体_GB2312" pitchFamily="49" charset="-122"/>
              </a:defRPr>
            </a:lvl4pPr>
            <a:lvl5pPr marL="2057400" indent="-228600" eaLnBrk="0" hangingPunct="0">
              <a:defRPr kumimoji="1" sz="2800" b="1">
                <a:solidFill>
                  <a:schemeClr val="bg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9pPr>
          </a:lstStyle>
          <a:p>
            <a:pPr eaLnBrk="1" hangingPunct="1"/>
            <a:fld id="{6AE8DB1E-4104-42D0-93FB-BEE5CA4CB257}" type="slidenum">
              <a:rPr lang="zh-CN" altLang="en-US" sz="1300" b="0">
                <a:solidFill>
                  <a:schemeClr val="tx1"/>
                </a:solidFill>
                <a:ea typeface="宋体" panose="02010600030101010101" pitchFamily="2" charset="-122"/>
              </a:rPr>
              <a:pPr eaLnBrk="1" hangingPunct="1"/>
              <a:t>53</a:t>
            </a:fld>
            <a:endParaRPr lang="en-US" altLang="zh-CN" sz="1300" b="0">
              <a:solidFill>
                <a:schemeClr val="tx1"/>
              </a:solidFill>
              <a:ea typeface="宋体" panose="02010600030101010101" pitchFamily="2" charset="-122"/>
            </a:endParaRPr>
          </a:p>
        </p:txBody>
      </p:sp>
    </p:spTree>
    <p:extLst>
      <p:ext uri="{BB962C8B-B14F-4D97-AF65-F5344CB8AC3E}">
        <p14:creationId xmlns:p14="http://schemas.microsoft.com/office/powerpoint/2010/main" val="142030986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690626" y="1346947"/>
            <a:ext cx="7667244"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90626" y="4282763"/>
            <a:ext cx="7667244"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90626" y="1484779"/>
            <a:ext cx="7667244"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475220" cy="3035808"/>
          </a:xfrm>
        </p:spPr>
        <p:txBody>
          <a:bodyPr anchor="ctr">
            <a:noAutofit/>
          </a:bodyPr>
          <a:lstStyle>
            <a:lvl1pPr algn="l">
              <a:lnSpc>
                <a:spcPct val="85000"/>
              </a:lnSpc>
              <a:defRPr sz="6600" b="1" cap="none" baseline="0">
                <a:blipFill dpi="0" rotWithShape="1">
                  <a:blip r:embed="rId4"/>
                  <a:srcRect/>
                  <a:tile tx="6350" ty="-127000" sx="65000" sy="64000" flip="none" algn="tl"/>
                </a:blip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8B4AF60A-713C-41BA-9788-4C493DDC0A9C}" type="datetimeFigureOut">
              <a:rPr lang="en-US" smtClean="0"/>
              <a:t>3/6/2018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91224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7E5E0FA7-C445-42F7-AF66-A4F5A6FC8A9C}" type="datetimeFigureOut">
              <a:rPr lang="en-US" smtClean="0"/>
              <a:t>3/6/2018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3712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85AC5C5-1A57-4420-8AFB-CE41693A794B}" type="datetimeFigureOut">
              <a:rPr lang="en-US" smtClean="0"/>
              <a:t>3/6/2018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35792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523875" y="260350"/>
            <a:ext cx="7935913" cy="647700"/>
          </a:xfrm>
        </p:spPr>
        <p:txBody>
          <a:bodyPr/>
          <a:lstStyle/>
          <a:p>
            <a:r>
              <a:rPr lang="zh-CN" altLang="en-US"/>
              <a:t>单击此处编辑母版标题样式</a:t>
            </a:r>
          </a:p>
        </p:txBody>
      </p:sp>
      <p:sp>
        <p:nvSpPr>
          <p:cNvPr id="3" name="文本占位符 2"/>
          <p:cNvSpPr>
            <a:spLocks noGrp="1"/>
          </p:cNvSpPr>
          <p:nvPr>
            <p:ph type="body" sz="half" idx="1"/>
          </p:nvPr>
        </p:nvSpPr>
        <p:spPr>
          <a:xfrm>
            <a:off x="755650" y="981075"/>
            <a:ext cx="7920038" cy="26241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755650" y="3757613"/>
            <a:ext cx="7920038" cy="26241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9"/>
          <p:cNvSpPr>
            <a:spLocks noGrp="1" noChangeArrowheads="1"/>
          </p:cNvSpPr>
          <p:nvPr>
            <p:ph type="sldNum" sz="quarter" idx="12"/>
          </p:nvPr>
        </p:nvSpPr>
        <p:spPr>
          <a:ln/>
        </p:spPr>
        <p:txBody>
          <a:bodyPr/>
          <a:lstStyle>
            <a:lvl1pPr>
              <a:defRPr/>
            </a:lvl1pPr>
          </a:lstStyle>
          <a:p>
            <a:r>
              <a:rPr lang="en-US" altLang="zh-CN"/>
              <a:t>-</a:t>
            </a:r>
            <a:fld id="{DA3D9E5D-9872-4F33-BC01-D278729C31FE}" type="slidenum">
              <a:rPr lang="en-US" altLang="zh-CN"/>
              <a:pPr/>
              <a:t>‹#›</a:t>
            </a:fld>
            <a:r>
              <a:rPr lang="en-US" altLang="zh-CN"/>
              <a:t>-</a:t>
            </a:r>
          </a:p>
        </p:txBody>
      </p:sp>
    </p:spTree>
    <p:extLst>
      <p:ext uri="{BB962C8B-B14F-4D97-AF65-F5344CB8AC3E}">
        <p14:creationId xmlns:p14="http://schemas.microsoft.com/office/powerpoint/2010/main" val="1234220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A4C08AF-84E6-4329-8E67-FEA434B47075}" type="datetimeFigureOut">
              <a:rPr lang="en-US" smtClean="0"/>
              <a:t>3/6/2018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32047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5000"/>
              </a:lnSpc>
              <a:defRPr sz="6600" b="1"/>
            </a:lvl1pPr>
          </a:lstStyle>
          <a:p>
            <a:r>
              <a:rPr lang="zh-CN" altLang="en-US"/>
              <a:t>单击此处编辑母版标题样式</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4F6EE328-6AFF-436B-881F-213D56084544}" type="datetimeFigureOut">
              <a:rPr lang="en-US" smtClean="0"/>
              <a:t>3/6/2018</a:t>
            </a:fld>
            <a:endParaRPr lang="en-US" dirty="0"/>
          </a:p>
        </p:txBody>
      </p:sp>
      <p:sp>
        <p:nvSpPr>
          <p:cNvPr id="5" name="Footer Placeholder 4"/>
          <p:cNvSpPr>
            <a:spLocks noGrp="1"/>
          </p:cNvSpPr>
          <p:nvPr>
            <p:ph type="ftr" sz="quarter" idx="11"/>
          </p:nvPr>
        </p:nvSpPr>
        <p:spPr>
          <a:xfrm>
            <a:off x="1623376" y="6282268"/>
            <a:ext cx="4745736" cy="365125"/>
          </a:xfrm>
        </p:spPr>
        <p:txBody>
          <a:bodyPr/>
          <a:lstStyle>
            <a:lvl1pPr>
              <a:defRPr>
                <a:solidFill>
                  <a:schemeClr val="accent1">
                    <a:lumMod val="50000"/>
                  </a:schemeClr>
                </a:solidFill>
              </a:defRPr>
            </a:lvl1pPr>
          </a:lstStyle>
          <a:p>
            <a:endParaRPr lang="en-US" dirty="0"/>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09348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AE02069A-09EE-4C7C-86A4-2314A404921D}" type="datetimeFigureOut">
              <a:rPr lang="en-US" smtClean="0"/>
              <a:t>3/6/2018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40816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D56EE7F1-171E-411F-96CA-A251A21496E7}" type="datetimeFigureOut">
              <a:rPr lang="en-US" smtClean="0"/>
              <a:t>3/6/2018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84967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8872C98D-A273-4547-9B92-97D7769F71A6}" type="datetimeFigureOut">
              <a:rPr lang="en-US" smtClean="0"/>
              <a:t>3/6/2018</a:t>
            </a:fld>
            <a:endParaRPr lang="en-US" dirty="0"/>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34791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B7CD67-0644-446C-B2AD-1C09BF34F286}" type="datetimeFigureOut">
              <a:rPr lang="en-US" smtClean="0"/>
              <a:t>3/6/2018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49389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1"/>
            </a:lvl1pPr>
          </a:lstStyle>
          <a:p>
            <a:r>
              <a:rPr lang="zh-CN" altLang="en-US"/>
              <a:t>单击此处编辑母版标题样式</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81480828-6983-48AD-9E27-CBD3696F837E}" type="datetimeFigureOut">
              <a:rPr lang="en-US" smtClean="0"/>
              <a:t>3/6/2018</a:t>
            </a:fld>
            <a:endParaRPr lang="en-US" dirty="0"/>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61189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1"/>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2C5EFB91-0324-450E-B17F-36DC0ECCE413}" type="datetimeFigureOut">
              <a:rPr lang="en-US" smtClean="0"/>
              <a:t>3/6/2018</a:t>
            </a:fld>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481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microsoft.com/office/2007/relationships/hdphoto" Target="../media/hdphoto1.wdp"/><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4">
                <a:duotone>
                  <a:schemeClr val="accent1">
                    <a:shade val="45000"/>
                    <a:satMod val="135000"/>
                  </a:schemeClr>
                  <a:prstClr val="white"/>
                </a:duotone>
                <a:extLst>
                  <a:ext uri="{BEBA8EAE-BF5A-486C-A8C5-ECC9F3942E4B}">
                    <a14:imgProps xmlns:a14="http://schemas.microsoft.com/office/drawing/2010/main">
                      <a14:imgLayer r:embed="rId1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52E37674-C1BA-4107-9B06-6D4CAC3A3DF5}" type="datetimeFigureOut">
              <a:rPr lang="en-US" smtClean="0"/>
              <a:t>3/6/2018</a:t>
            </a:fld>
            <a:endParaRPr lang="en-US" dirty="0"/>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63725799"/>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Lst>
  <p:hf sldNum="0" hdr="0" ftr="0" dt="0"/>
  <p:txStyles>
    <p:titleStyle>
      <a:lvl1pPr algn="l" defTabSz="914400" rtl="0" eaLnBrk="1" latinLnBrk="0" hangingPunct="1">
        <a:lnSpc>
          <a:spcPct val="90000"/>
        </a:lnSpc>
        <a:spcBef>
          <a:spcPct val="0"/>
        </a:spcBef>
        <a:buNone/>
        <a:defRPr sz="4200" b="1" kern="1200" cap="none" baseline="0">
          <a:blipFill>
            <a:blip r:embed="rId16">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3" Type="http://schemas.openxmlformats.org/officeDocument/2006/relationships/hyperlink" Target="https://baike.baidu.com/item/OOA/3659916"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hyperlink" Target="https://baike.baidu.com/item/%E5%8A%9F%E8%83%BD%E6%A8%A1%E5%9E%8B" TargetMode="External"/><Relationship Id="rId4" Type="http://schemas.openxmlformats.org/officeDocument/2006/relationships/hyperlink" Target="https://baike.baidu.com/item/%E5%8A%A8%E6%80%81%E6%A8%A1%E5%9E%8B"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en.wikipedia.org/wiki/Special:BookSources/0-201-54435-0" TargetMode="External"/><Relationship Id="rId4" Type="http://schemas.openxmlformats.org/officeDocument/2006/relationships/hyperlink" Target="https://en.wikipedia.org/wiki/International_Standard_Book_Number" TargetMode="Externa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708203" y="1381016"/>
            <a:ext cx="7475220" cy="3035808"/>
          </a:xfrm>
        </p:spPr>
        <p:txBody>
          <a:bodyPr/>
          <a:lstStyle/>
          <a:p>
            <a:r>
              <a:rPr lang="zh-CN" altLang="en-US" dirty="0"/>
              <a:t>系统分析与设计</a:t>
            </a:r>
          </a:p>
        </p:txBody>
      </p:sp>
    </p:spTree>
    <p:extLst>
      <p:ext uri="{BB962C8B-B14F-4D97-AF65-F5344CB8AC3E}">
        <p14:creationId xmlns:p14="http://schemas.microsoft.com/office/powerpoint/2010/main" val="167085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49943" y="1453294"/>
            <a:ext cx="7772400" cy="4880708"/>
          </a:xfrm>
        </p:spPr>
        <p:txBody>
          <a:bodyPr>
            <a:normAutofit fontScale="92500" lnSpcReduction="20000"/>
          </a:bodyPr>
          <a:lstStyle/>
          <a:p>
            <a:pPr lvl="0">
              <a:lnSpc>
                <a:spcPct val="150000"/>
              </a:lnSpc>
              <a:buFont typeface="Wingdings" panose="05000000000000000000" pitchFamily="2" charset="2"/>
              <a:buChar char="n"/>
            </a:pPr>
            <a:r>
              <a:rPr lang="zh-CN" altLang="en-US" sz="2200" dirty="0">
                <a:solidFill>
                  <a:srgbClr val="FF0000"/>
                </a:solidFill>
              </a:rPr>
              <a:t>软件危机原因分析</a:t>
            </a:r>
          </a:p>
          <a:p>
            <a:pPr lvl="1">
              <a:lnSpc>
                <a:spcPct val="150000"/>
              </a:lnSpc>
              <a:buFont typeface="Trebuchet MS" panose="020B0603020202020204" pitchFamily="34" charset="0"/>
              <a:buChar char="-"/>
            </a:pPr>
            <a:r>
              <a:rPr lang="zh-CN" altLang="en-US" sz="2200" b="1" dirty="0">
                <a:solidFill>
                  <a:srgbClr val="00B0F0"/>
                </a:solidFill>
              </a:rPr>
              <a:t>用户需求不明确 </a:t>
            </a:r>
          </a:p>
          <a:p>
            <a:pPr marL="274320" lvl="1" indent="0">
              <a:lnSpc>
                <a:spcPct val="150000"/>
              </a:lnSpc>
              <a:buNone/>
            </a:pPr>
            <a:r>
              <a:rPr lang="zh-CN" altLang="en-US" sz="1900" dirty="0"/>
              <a:t>   在软件开发完成之前，用户不清楚软件的具体需求；用户对软件需求的描述不精确，可能有遗漏、有二义性、甚至有错误；在软件开发过程中，用户还提出修改软件功能、界面、支撑环境等方面的要求；开发人员对用户需求的理解与用户本来愿望有差异。 </a:t>
            </a:r>
          </a:p>
          <a:p>
            <a:pPr lvl="1">
              <a:lnSpc>
                <a:spcPct val="150000"/>
              </a:lnSpc>
              <a:buFont typeface="Trebuchet MS" panose="020B0603020202020204" pitchFamily="34" charset="0"/>
              <a:buChar char="-"/>
            </a:pPr>
            <a:r>
              <a:rPr lang="zh-CN" altLang="en-US" sz="1900" b="1" dirty="0">
                <a:solidFill>
                  <a:srgbClr val="00B0F0"/>
                </a:solidFill>
              </a:rPr>
              <a:t>缺乏正确的理论指导 </a:t>
            </a:r>
          </a:p>
          <a:p>
            <a:pPr marL="274320" lvl="1" indent="0">
              <a:lnSpc>
                <a:spcPct val="150000"/>
              </a:lnSpc>
              <a:buNone/>
            </a:pPr>
            <a:r>
              <a:rPr lang="zh-CN" altLang="en-US" sz="1900" dirty="0"/>
              <a:t>  缺乏有力的方法学和工具方面的支持。由于软件不同于大多数其他工业产品，其开发过程是复杂的逻辑思维过程，其产品极大程度地依赖于开发人员高度的智力投入。由于过分地依靠程序设计人员在软件开发过程中的技巧和创造性，加剧软件产品的个性化，也是发生软件危机的一个重要原因。 </a:t>
            </a:r>
          </a:p>
          <a:p>
            <a:pPr lvl="0"/>
            <a:endParaRPr lang="zh-CN" altLang="en-US" sz="2100" dirty="0"/>
          </a:p>
        </p:txBody>
      </p:sp>
      <p:sp>
        <p:nvSpPr>
          <p:cNvPr id="5" name="标题 1"/>
          <p:cNvSpPr>
            <a:spLocks noGrp="1"/>
          </p:cNvSpPr>
          <p:nvPr>
            <p:ph type="title"/>
          </p:nvPr>
        </p:nvSpPr>
        <p:spPr>
          <a:xfrm>
            <a:off x="680748" y="393563"/>
            <a:ext cx="7772400" cy="711122"/>
          </a:xfrm>
        </p:spPr>
        <p:txBody>
          <a:bodyPr>
            <a:normAutofit/>
          </a:bodyPr>
          <a:lstStyle/>
          <a:p>
            <a:r>
              <a:rPr lang="zh-CN" altLang="en-US" dirty="0"/>
              <a:t>二、</a:t>
            </a:r>
            <a:r>
              <a:rPr lang="zh-CN" altLang="en-US" sz="4400" dirty="0">
                <a:solidFill>
                  <a:srgbClr val="0070C0"/>
                </a:solidFill>
              </a:rPr>
              <a:t>软件为什么需要设计</a:t>
            </a:r>
            <a:endParaRPr lang="zh-CN" altLang="en-US" dirty="0"/>
          </a:p>
        </p:txBody>
      </p:sp>
      <p:sp>
        <p:nvSpPr>
          <p:cNvPr id="6" name="矩形 5"/>
          <p:cNvSpPr/>
          <p:nvPr/>
        </p:nvSpPr>
        <p:spPr>
          <a:xfrm>
            <a:off x="749943" y="1022844"/>
            <a:ext cx="1784463" cy="535531"/>
          </a:xfrm>
          <a:prstGeom prst="rect">
            <a:avLst/>
          </a:prstGeom>
        </p:spPr>
        <p:txBody>
          <a:bodyPr wrap="none">
            <a:spAutoFit/>
          </a:bodyPr>
          <a:lstStyle/>
          <a:p>
            <a:pPr>
              <a:lnSpc>
                <a:spcPct val="120000"/>
              </a:lnSpc>
            </a:pPr>
            <a:r>
              <a:rPr lang="en-US" altLang="zh-CN" sz="2400" dirty="0">
                <a:solidFill>
                  <a:srgbClr val="7030A0"/>
                </a:solidFill>
              </a:rPr>
              <a:t>4.</a:t>
            </a:r>
            <a:r>
              <a:rPr lang="zh-CN" altLang="en-US" sz="2400" dirty="0">
                <a:solidFill>
                  <a:srgbClr val="7030A0"/>
                </a:solidFill>
              </a:rPr>
              <a:t> 软件危机</a:t>
            </a:r>
            <a:endParaRPr lang="en-US" altLang="zh-CN" sz="2400" dirty="0">
              <a:solidFill>
                <a:srgbClr val="7030A0"/>
              </a:solidFill>
            </a:endParaRPr>
          </a:p>
        </p:txBody>
      </p:sp>
    </p:spTree>
    <p:extLst>
      <p:ext uri="{BB962C8B-B14F-4D97-AF65-F5344CB8AC3E}">
        <p14:creationId xmlns:p14="http://schemas.microsoft.com/office/powerpoint/2010/main" val="279527236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484632"/>
            <a:ext cx="7772400" cy="711122"/>
          </a:xfrm>
        </p:spPr>
        <p:txBody>
          <a:bodyPr/>
          <a:lstStyle/>
          <a:p>
            <a:r>
              <a:rPr lang="zh-CN" altLang="en-US" dirty="0"/>
              <a:t>三、</a:t>
            </a:r>
            <a:r>
              <a:rPr lang="zh-CN" altLang="en-US" sz="4400" dirty="0">
                <a:solidFill>
                  <a:srgbClr val="0070C0"/>
                </a:solidFill>
              </a:rPr>
              <a:t>软件设计什么</a:t>
            </a:r>
            <a:endParaRPr lang="zh-CN" altLang="en-US" dirty="0"/>
          </a:p>
        </p:txBody>
      </p:sp>
      <p:sp>
        <p:nvSpPr>
          <p:cNvPr id="3" name="内容占位符 2"/>
          <p:cNvSpPr>
            <a:spLocks noGrp="1"/>
          </p:cNvSpPr>
          <p:nvPr>
            <p:ph idx="1"/>
          </p:nvPr>
        </p:nvSpPr>
        <p:spPr>
          <a:xfrm>
            <a:off x="815617" y="1933228"/>
            <a:ext cx="7772400" cy="1951241"/>
          </a:xfrm>
        </p:spPr>
        <p:txBody>
          <a:bodyPr>
            <a:normAutofit/>
          </a:bodyPr>
          <a:lstStyle/>
          <a:p>
            <a:pPr marL="0" indent="0">
              <a:buNone/>
            </a:pPr>
            <a:r>
              <a:rPr lang="zh-CN" altLang="zh-CN" dirty="0"/>
              <a:t>在古时，主要以木材和石头为主。设计者是一些非常出名的能工巧匠，由他们全权负责组织劳工建造。这时，没有设计图纸，不论建小房或大的宫廷，效率非常低。往往需要很上时间建一个建筑。</a:t>
            </a:r>
            <a:r>
              <a:rPr lang="zh-CN" altLang="en-US" sz="1900" dirty="0"/>
              <a:t> </a:t>
            </a:r>
            <a:endParaRPr lang="zh-CN" altLang="en-US" sz="2100" dirty="0"/>
          </a:p>
        </p:txBody>
      </p:sp>
      <p:pic>
        <p:nvPicPr>
          <p:cNvPr id="4" name="图片 3"/>
          <p:cNvPicPr>
            <a:picLocks noChangeAspect="1"/>
          </p:cNvPicPr>
          <p:nvPr/>
        </p:nvPicPr>
        <p:blipFill>
          <a:blip r:embed="rId2"/>
          <a:stretch>
            <a:fillRect/>
          </a:stretch>
        </p:blipFill>
        <p:spPr>
          <a:xfrm>
            <a:off x="2874199" y="3344116"/>
            <a:ext cx="4072748" cy="3261186"/>
          </a:xfrm>
          <a:prstGeom prst="rect">
            <a:avLst/>
          </a:prstGeom>
        </p:spPr>
      </p:pic>
      <p:sp>
        <p:nvSpPr>
          <p:cNvPr id="5" name="矩形 4"/>
          <p:cNvSpPr/>
          <p:nvPr/>
        </p:nvSpPr>
        <p:spPr>
          <a:xfrm>
            <a:off x="815617" y="1296725"/>
            <a:ext cx="1691489" cy="535531"/>
          </a:xfrm>
          <a:prstGeom prst="rect">
            <a:avLst/>
          </a:prstGeom>
        </p:spPr>
        <p:txBody>
          <a:bodyPr wrap="none">
            <a:spAutoFit/>
          </a:bodyPr>
          <a:lstStyle/>
          <a:p>
            <a:pPr>
              <a:lnSpc>
                <a:spcPct val="120000"/>
              </a:lnSpc>
            </a:pPr>
            <a:r>
              <a:rPr lang="en-US" altLang="zh-CN" sz="2400" dirty="0">
                <a:solidFill>
                  <a:srgbClr val="7030A0"/>
                </a:solidFill>
              </a:rPr>
              <a:t>1.</a:t>
            </a:r>
            <a:r>
              <a:rPr lang="zh-CN" altLang="en-US" sz="2400" dirty="0">
                <a:solidFill>
                  <a:srgbClr val="7030A0"/>
                </a:solidFill>
              </a:rPr>
              <a:t>建筑设计</a:t>
            </a:r>
            <a:endParaRPr lang="en-US" altLang="zh-CN" sz="2400" dirty="0">
              <a:solidFill>
                <a:srgbClr val="7030A0"/>
              </a:solidFill>
            </a:endParaRPr>
          </a:p>
        </p:txBody>
      </p:sp>
    </p:spTree>
    <p:extLst>
      <p:ext uri="{BB962C8B-B14F-4D97-AF65-F5344CB8AC3E}">
        <p14:creationId xmlns:p14="http://schemas.microsoft.com/office/powerpoint/2010/main" val="9918897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85800" y="1805374"/>
            <a:ext cx="7772400" cy="1239386"/>
          </a:xfrm>
        </p:spPr>
        <p:txBody>
          <a:bodyPr>
            <a:normAutofit/>
          </a:bodyPr>
          <a:lstStyle/>
          <a:p>
            <a:pPr marL="274320" lvl="1" indent="0">
              <a:lnSpc>
                <a:spcPct val="150000"/>
              </a:lnSpc>
              <a:buNone/>
            </a:pPr>
            <a:r>
              <a:rPr lang="zh-CN" altLang="en-US" dirty="0"/>
              <a:t>近代以木材、砖、瓦、灰、沙、石，预制梁、柱、屋面板盖平房和小楼。这时，由于代数和几何的发展，已经可以给出一些简要的蓝图。</a:t>
            </a:r>
            <a:endParaRPr lang="zh-CN" altLang="en-US" sz="2100" dirty="0"/>
          </a:p>
        </p:txBody>
      </p:sp>
      <p:pic>
        <p:nvPicPr>
          <p:cNvPr id="5" name="图片 4"/>
          <p:cNvPicPr/>
          <p:nvPr/>
        </p:nvPicPr>
        <p:blipFill>
          <a:blip r:embed="rId2">
            <a:extLst>
              <a:ext uri="{28A0092B-C50C-407E-A947-70E740481C1C}">
                <a14:useLocalDpi xmlns:a14="http://schemas.microsoft.com/office/drawing/2010/main" val="0"/>
              </a:ext>
            </a:extLst>
          </a:blip>
          <a:srcRect/>
          <a:stretch>
            <a:fillRect/>
          </a:stretch>
        </p:blipFill>
        <p:spPr bwMode="auto">
          <a:xfrm>
            <a:off x="644102" y="2858487"/>
            <a:ext cx="5281930" cy="3319780"/>
          </a:xfrm>
          <a:prstGeom prst="rect">
            <a:avLst/>
          </a:prstGeom>
          <a:noFill/>
          <a:ln>
            <a:noFill/>
          </a:ln>
        </p:spPr>
      </p:pic>
      <p:pic>
        <p:nvPicPr>
          <p:cNvPr id="6" name="图片 5"/>
          <p:cNvPicPr/>
          <p:nvPr/>
        </p:nvPicPr>
        <p:blipFill>
          <a:blip r:embed="rId3">
            <a:extLst>
              <a:ext uri="{28A0092B-C50C-407E-A947-70E740481C1C}">
                <a14:useLocalDpi xmlns:a14="http://schemas.microsoft.com/office/drawing/2010/main" val="0"/>
              </a:ext>
            </a:extLst>
          </a:blip>
          <a:srcRect/>
          <a:stretch>
            <a:fillRect/>
          </a:stretch>
        </p:blipFill>
        <p:spPr bwMode="auto">
          <a:xfrm>
            <a:off x="5872175" y="3096965"/>
            <a:ext cx="3045411" cy="3081302"/>
          </a:xfrm>
          <a:prstGeom prst="rect">
            <a:avLst/>
          </a:prstGeom>
          <a:noFill/>
          <a:ln>
            <a:noFill/>
          </a:ln>
        </p:spPr>
      </p:pic>
      <p:sp>
        <p:nvSpPr>
          <p:cNvPr id="7" name="标题 1"/>
          <p:cNvSpPr>
            <a:spLocks noGrp="1"/>
          </p:cNvSpPr>
          <p:nvPr>
            <p:ph type="title"/>
          </p:nvPr>
        </p:nvSpPr>
        <p:spPr>
          <a:xfrm>
            <a:off x="685800" y="484632"/>
            <a:ext cx="7772400" cy="711122"/>
          </a:xfrm>
        </p:spPr>
        <p:txBody>
          <a:bodyPr/>
          <a:lstStyle/>
          <a:p>
            <a:r>
              <a:rPr lang="zh-CN" altLang="en-US" dirty="0"/>
              <a:t>三、</a:t>
            </a:r>
            <a:r>
              <a:rPr lang="zh-CN" altLang="en-US" sz="4000" dirty="0">
                <a:solidFill>
                  <a:srgbClr val="0070C0"/>
                </a:solidFill>
              </a:rPr>
              <a:t>软件设计什么</a:t>
            </a:r>
            <a:endParaRPr lang="zh-CN" altLang="en-US" dirty="0"/>
          </a:p>
        </p:txBody>
      </p:sp>
      <p:sp>
        <p:nvSpPr>
          <p:cNvPr id="8" name="矩形 7"/>
          <p:cNvSpPr/>
          <p:nvPr/>
        </p:nvSpPr>
        <p:spPr>
          <a:xfrm>
            <a:off x="815617" y="1296725"/>
            <a:ext cx="1691489" cy="535531"/>
          </a:xfrm>
          <a:prstGeom prst="rect">
            <a:avLst/>
          </a:prstGeom>
        </p:spPr>
        <p:txBody>
          <a:bodyPr wrap="none">
            <a:spAutoFit/>
          </a:bodyPr>
          <a:lstStyle/>
          <a:p>
            <a:pPr>
              <a:lnSpc>
                <a:spcPct val="120000"/>
              </a:lnSpc>
            </a:pPr>
            <a:r>
              <a:rPr lang="en-US" altLang="zh-CN" sz="2400" dirty="0">
                <a:solidFill>
                  <a:srgbClr val="7030A0"/>
                </a:solidFill>
              </a:rPr>
              <a:t>1.</a:t>
            </a:r>
            <a:r>
              <a:rPr lang="zh-CN" altLang="en-US" sz="2400" dirty="0">
                <a:solidFill>
                  <a:srgbClr val="7030A0"/>
                </a:solidFill>
              </a:rPr>
              <a:t>建筑设计</a:t>
            </a:r>
            <a:endParaRPr lang="en-US" altLang="zh-CN" sz="2400" dirty="0">
              <a:solidFill>
                <a:srgbClr val="7030A0"/>
              </a:solidFill>
            </a:endParaRPr>
          </a:p>
        </p:txBody>
      </p:sp>
    </p:spTree>
    <p:extLst>
      <p:ext uri="{BB962C8B-B14F-4D97-AF65-F5344CB8AC3E}">
        <p14:creationId xmlns:p14="http://schemas.microsoft.com/office/powerpoint/2010/main" val="24180351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a:xfrm>
            <a:off x="457200" y="1832256"/>
            <a:ext cx="8229600" cy="5760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Font typeface="Wingdings" panose="05000000000000000000" pitchFamily="2" charset="2"/>
              <a:buChar char="n"/>
            </a:pPr>
            <a:r>
              <a:rPr lang="zh-CN" altLang="zh-CN" sz="2000" dirty="0">
                <a:solidFill>
                  <a:srgbClr val="0070C0"/>
                </a:solidFill>
                <a:latin typeface="黑体" pitchFamily="49" charset="-122"/>
                <a:ea typeface="黑体" pitchFamily="49" charset="-122"/>
              </a:rPr>
              <a:t>模型的作用</a:t>
            </a:r>
            <a:r>
              <a:rPr lang="zh-CN" altLang="en-US" sz="2000" dirty="0">
                <a:solidFill>
                  <a:srgbClr val="0070C0"/>
                </a:solidFill>
                <a:latin typeface="黑体" pitchFamily="49" charset="-122"/>
                <a:ea typeface="黑体" pitchFamily="49" charset="-122"/>
              </a:rPr>
              <a:t>？</a:t>
            </a:r>
            <a:endParaRPr lang="en-US" altLang="zh-CN" sz="2000" dirty="0">
              <a:solidFill>
                <a:srgbClr val="0070C0"/>
              </a:solidFill>
              <a:latin typeface="黑体" pitchFamily="49" charset="-122"/>
              <a:ea typeface="黑体" pitchFamily="49" charset="-122"/>
            </a:endParaRPr>
          </a:p>
          <a:p>
            <a:pPr lvl="1">
              <a:buFont typeface="黑体" pitchFamily="49" charset="-122"/>
              <a:buChar char="-"/>
            </a:pPr>
            <a:endParaRPr lang="en-US" altLang="zh-CN" sz="2400" dirty="0">
              <a:latin typeface="黑体" pitchFamily="49" charset="-122"/>
              <a:ea typeface="黑体" pitchFamily="49" charset="-122"/>
            </a:endParaRPr>
          </a:p>
          <a:p>
            <a:pPr marL="457200" lvl="1" indent="0">
              <a:buNone/>
            </a:pPr>
            <a:endParaRPr lang="en-US" altLang="zh-CN" sz="2400" dirty="0">
              <a:latin typeface="黑体" pitchFamily="49" charset="-122"/>
              <a:ea typeface="黑体" pitchFamily="49" charset="-122"/>
            </a:endParaRPr>
          </a:p>
        </p:txBody>
      </p:sp>
      <p:sp>
        <p:nvSpPr>
          <p:cNvPr id="8" name="矩形 7"/>
          <p:cNvSpPr/>
          <p:nvPr/>
        </p:nvSpPr>
        <p:spPr>
          <a:xfrm>
            <a:off x="978778" y="2305264"/>
            <a:ext cx="7355243" cy="3970318"/>
          </a:xfrm>
          <a:prstGeom prst="rect">
            <a:avLst/>
          </a:prstGeom>
        </p:spPr>
        <p:txBody>
          <a:bodyPr wrap="square">
            <a:spAutoFit/>
          </a:bodyPr>
          <a:lstStyle/>
          <a:p>
            <a:pPr marL="285750" lvl="0" indent="-285750">
              <a:lnSpc>
                <a:spcPct val="150000"/>
              </a:lnSpc>
              <a:buFont typeface="Wingdings" panose="05000000000000000000" pitchFamily="2" charset="2"/>
              <a:buChar char="ü"/>
            </a:pPr>
            <a:r>
              <a:rPr lang="zh-CN" altLang="en-US" sz="2400" b="1" dirty="0"/>
              <a:t>现实的简化，</a:t>
            </a:r>
            <a:r>
              <a:rPr lang="zh-CN" altLang="zh-CN" sz="2400" b="1" dirty="0"/>
              <a:t>精确捕获需求，降低复杂度</a:t>
            </a:r>
            <a:r>
              <a:rPr lang="zh-CN" altLang="en-US" sz="2400" b="1" dirty="0"/>
              <a:t>，</a:t>
            </a:r>
            <a:r>
              <a:rPr lang="zh-CN" altLang="zh-CN" sz="2400" b="1" dirty="0"/>
              <a:t>使各方面的利益相关者能够理解并达成一致</a:t>
            </a:r>
            <a:r>
              <a:rPr lang="zh-CN" altLang="en-US" sz="2400" b="1" dirty="0"/>
              <a:t>。</a:t>
            </a:r>
            <a:endParaRPr lang="zh-CN" altLang="zh-CN" sz="2400" dirty="0"/>
          </a:p>
          <a:p>
            <a:pPr marL="285750" lvl="0" indent="-285750">
              <a:lnSpc>
                <a:spcPct val="150000"/>
              </a:lnSpc>
              <a:buFont typeface="Wingdings" panose="05000000000000000000" pitchFamily="2" charset="2"/>
              <a:buChar char="ü"/>
            </a:pPr>
            <a:r>
              <a:rPr lang="zh-CN" altLang="en-US" sz="2400" b="1" dirty="0"/>
              <a:t>详细说明系统的结构和行为，</a:t>
            </a:r>
            <a:r>
              <a:rPr lang="zh-CN" altLang="zh-CN" sz="2400" b="1" dirty="0"/>
              <a:t>便于</a:t>
            </a:r>
            <a:r>
              <a:rPr lang="zh-CN" altLang="en-US" sz="2400" b="1" dirty="0"/>
              <a:t>（</a:t>
            </a:r>
            <a:r>
              <a:rPr lang="zh-CN" altLang="zh-CN" sz="2400" b="1" dirty="0"/>
              <a:t>用户和各个领域专家</a:t>
            </a:r>
            <a:r>
              <a:rPr lang="zh-CN" altLang="en-US" sz="2400" b="1" dirty="0"/>
              <a:t>）</a:t>
            </a:r>
            <a:r>
              <a:rPr lang="zh-CN" altLang="zh-CN" sz="2400" b="1" dirty="0"/>
              <a:t>审查</a:t>
            </a:r>
            <a:endParaRPr lang="zh-CN" altLang="zh-CN" sz="2400" dirty="0"/>
          </a:p>
          <a:p>
            <a:pPr marL="285750" lvl="0" indent="-285750">
              <a:lnSpc>
                <a:spcPct val="150000"/>
              </a:lnSpc>
              <a:buFont typeface="Wingdings" panose="05000000000000000000" pitchFamily="2" charset="2"/>
              <a:buChar char="ü"/>
            </a:pPr>
            <a:r>
              <a:rPr lang="zh-CN" altLang="en-US" sz="2400" b="1" dirty="0"/>
              <a:t>提供一个构造的模板，</a:t>
            </a:r>
            <a:r>
              <a:rPr lang="zh-CN" altLang="zh-CN" sz="2400" b="1" dirty="0"/>
              <a:t>提高开发效率和质量</a:t>
            </a:r>
            <a:endParaRPr lang="zh-CN" altLang="zh-CN" sz="2400" dirty="0"/>
          </a:p>
          <a:p>
            <a:pPr marL="285750" lvl="0" indent="-285750">
              <a:lnSpc>
                <a:spcPct val="150000"/>
              </a:lnSpc>
              <a:buFont typeface="Wingdings" panose="05000000000000000000" pitchFamily="2" charset="2"/>
              <a:buChar char="ü"/>
            </a:pPr>
            <a:r>
              <a:rPr lang="zh-CN" altLang="en-US" sz="2400" b="1" dirty="0"/>
              <a:t>对决策进行文档化，</a:t>
            </a:r>
            <a:r>
              <a:rPr lang="zh-CN" altLang="zh-CN" sz="2400" b="1" dirty="0"/>
              <a:t>作为维护和升级的支撑文档</a:t>
            </a:r>
            <a:r>
              <a:rPr lang="zh-CN" altLang="en-US" sz="2400" b="1" dirty="0"/>
              <a:t>。（领域知识物化）</a:t>
            </a:r>
            <a:endParaRPr lang="zh-CN" altLang="zh-CN" sz="2400" dirty="0"/>
          </a:p>
        </p:txBody>
      </p:sp>
      <p:sp>
        <p:nvSpPr>
          <p:cNvPr id="9" name="标题 1"/>
          <p:cNvSpPr>
            <a:spLocks noGrp="1"/>
          </p:cNvSpPr>
          <p:nvPr>
            <p:ph type="title"/>
          </p:nvPr>
        </p:nvSpPr>
        <p:spPr>
          <a:xfrm>
            <a:off x="685800" y="484632"/>
            <a:ext cx="7772400" cy="711122"/>
          </a:xfrm>
        </p:spPr>
        <p:txBody>
          <a:bodyPr/>
          <a:lstStyle/>
          <a:p>
            <a:r>
              <a:rPr lang="zh-CN" altLang="en-US" dirty="0"/>
              <a:t>三、</a:t>
            </a:r>
            <a:r>
              <a:rPr lang="zh-CN" altLang="en-US" sz="4000" dirty="0">
                <a:solidFill>
                  <a:srgbClr val="0070C0"/>
                </a:solidFill>
              </a:rPr>
              <a:t>软件设计什么</a:t>
            </a:r>
            <a:endParaRPr lang="zh-CN" altLang="en-US" dirty="0"/>
          </a:p>
        </p:txBody>
      </p:sp>
      <p:sp>
        <p:nvSpPr>
          <p:cNvPr id="10" name="矩形 9"/>
          <p:cNvSpPr/>
          <p:nvPr/>
        </p:nvSpPr>
        <p:spPr>
          <a:xfrm>
            <a:off x="815617" y="1296725"/>
            <a:ext cx="2092239" cy="535531"/>
          </a:xfrm>
          <a:prstGeom prst="rect">
            <a:avLst/>
          </a:prstGeom>
        </p:spPr>
        <p:txBody>
          <a:bodyPr wrap="none">
            <a:spAutoFit/>
          </a:bodyPr>
          <a:lstStyle/>
          <a:p>
            <a:pPr>
              <a:lnSpc>
                <a:spcPct val="120000"/>
              </a:lnSpc>
            </a:pPr>
            <a:r>
              <a:rPr lang="en-US" altLang="zh-CN" sz="2400" dirty="0">
                <a:solidFill>
                  <a:srgbClr val="7030A0"/>
                </a:solidFill>
              </a:rPr>
              <a:t>2.</a:t>
            </a:r>
            <a:r>
              <a:rPr lang="zh-CN" altLang="en-US" sz="2400" dirty="0">
                <a:solidFill>
                  <a:srgbClr val="7030A0"/>
                </a:solidFill>
              </a:rPr>
              <a:t> 模型与建模</a:t>
            </a:r>
            <a:endParaRPr lang="en-US" altLang="zh-CN" sz="2400" dirty="0">
              <a:solidFill>
                <a:srgbClr val="7030A0"/>
              </a:solidFill>
            </a:endParaRPr>
          </a:p>
        </p:txBody>
      </p:sp>
    </p:spTree>
    <p:extLst>
      <p:ext uri="{BB962C8B-B14F-4D97-AF65-F5344CB8AC3E}">
        <p14:creationId xmlns:p14="http://schemas.microsoft.com/office/powerpoint/2010/main" val="3380419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a:xfrm>
            <a:off x="405993" y="1457966"/>
            <a:ext cx="8229600" cy="576064"/>
          </a:xfrm>
          <a:prstGeom prst="rect">
            <a:avLst/>
          </a:prstGeom>
        </p:spPr>
        <p:txBody>
          <a:bodyPr vert="horz" lIns="91440" tIns="45720" rIns="91440" bIns="45720" rtlCol="0">
            <a:normAutofit fontScale="85000" lnSpcReduction="2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Font typeface="Wingdings" panose="05000000000000000000" pitchFamily="2" charset="2"/>
              <a:buChar char="n"/>
            </a:pPr>
            <a:r>
              <a:rPr lang="zh-CN" altLang="en-US" sz="2000" dirty="0">
                <a:solidFill>
                  <a:srgbClr val="0070C0"/>
                </a:solidFill>
                <a:latin typeface="黑体" pitchFamily="49" charset="-122"/>
                <a:ea typeface="黑体" pitchFamily="49" charset="-122"/>
              </a:rPr>
              <a:t>什么是模型？</a:t>
            </a:r>
            <a:endParaRPr lang="en-US" altLang="zh-CN" sz="2000" dirty="0">
              <a:solidFill>
                <a:srgbClr val="0070C0"/>
              </a:solidFill>
              <a:latin typeface="黑体" pitchFamily="49" charset="-122"/>
              <a:ea typeface="黑体" pitchFamily="49" charset="-122"/>
            </a:endParaRPr>
          </a:p>
          <a:p>
            <a:pPr marL="457200" lvl="1" indent="0">
              <a:buNone/>
            </a:pPr>
            <a:r>
              <a:rPr lang="zh-CN" altLang="en-US" sz="2000" dirty="0">
                <a:latin typeface="黑体" pitchFamily="49" charset="-122"/>
                <a:ea typeface="黑体" pitchFamily="49" charset="-122"/>
              </a:rPr>
              <a:t>所研究的系统、过程、事物或概念的一种表达形式。</a:t>
            </a:r>
          </a:p>
          <a:p>
            <a:pPr lvl="1">
              <a:buFont typeface="Wingdings" panose="05000000000000000000" pitchFamily="2" charset="2"/>
              <a:buChar char="n"/>
            </a:pPr>
            <a:endParaRPr lang="en-US" altLang="zh-CN" sz="2000" dirty="0">
              <a:solidFill>
                <a:srgbClr val="0070C0"/>
              </a:solidFill>
              <a:latin typeface="黑体" pitchFamily="49" charset="-122"/>
              <a:ea typeface="黑体" pitchFamily="49" charset="-122"/>
            </a:endParaRPr>
          </a:p>
          <a:p>
            <a:pPr lvl="1">
              <a:buFont typeface="黑体" pitchFamily="49" charset="-122"/>
              <a:buChar char="-"/>
            </a:pPr>
            <a:endParaRPr lang="en-US" altLang="zh-CN" sz="2400" dirty="0">
              <a:latin typeface="黑体" pitchFamily="49" charset="-122"/>
              <a:ea typeface="黑体" pitchFamily="49" charset="-122"/>
            </a:endParaRPr>
          </a:p>
          <a:p>
            <a:pPr marL="457200" lvl="1" indent="0">
              <a:buNone/>
            </a:pPr>
            <a:endParaRPr lang="en-US" altLang="zh-CN" sz="2400" dirty="0">
              <a:latin typeface="黑体" pitchFamily="49" charset="-122"/>
              <a:ea typeface="黑体" pitchFamily="49" charset="-122"/>
            </a:endParaRPr>
          </a:p>
        </p:txBody>
      </p:sp>
      <p:sp>
        <p:nvSpPr>
          <p:cNvPr id="9" name="矩形 8"/>
          <p:cNvSpPr/>
          <p:nvPr/>
        </p:nvSpPr>
        <p:spPr>
          <a:xfrm>
            <a:off x="468236" y="2629022"/>
            <a:ext cx="4743907" cy="3785652"/>
          </a:xfrm>
          <a:prstGeom prst="rect">
            <a:avLst/>
          </a:prstGeom>
        </p:spPr>
        <p:txBody>
          <a:bodyPr wrap="square">
            <a:spAutoFit/>
          </a:bodyPr>
          <a:lstStyle/>
          <a:p>
            <a:pPr marL="342900" indent="-342900" algn="just">
              <a:buFont typeface="Wingdings" panose="05000000000000000000" pitchFamily="2" charset="2"/>
              <a:buChar char="n"/>
            </a:pPr>
            <a:r>
              <a:rPr lang="en-US" altLang="zh-CN" sz="2000" dirty="0"/>
              <a:t>Some models are physical objects, for instance, a toy model which may be assembled, and may even be made to work like the object it represents. </a:t>
            </a:r>
          </a:p>
          <a:p>
            <a:pPr marL="342900" indent="-342900" algn="just">
              <a:buFont typeface="Wingdings" panose="05000000000000000000" pitchFamily="2" charset="2"/>
              <a:buChar char="n"/>
            </a:pPr>
            <a:r>
              <a:rPr lang="en-US" altLang="zh-CN" sz="2000" dirty="0"/>
              <a:t>Whereas, a </a:t>
            </a:r>
            <a:r>
              <a:rPr lang="en-US" altLang="zh-CN" sz="2000" dirty="0">
                <a:solidFill>
                  <a:srgbClr val="FF0000"/>
                </a:solidFill>
              </a:rPr>
              <a:t>conceptual model </a:t>
            </a:r>
            <a:r>
              <a:rPr lang="en-US" altLang="zh-CN" sz="2000" dirty="0"/>
              <a:t>is a model made of the composition of concepts, that thus exists only in the mind. Conceptual models are used to help us know, understand, or simulate the subject matter they represent.</a:t>
            </a:r>
            <a:endParaRPr lang="zh-CN" altLang="en-US" sz="2000" dirty="0"/>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5465" y="3088060"/>
            <a:ext cx="3728400" cy="2596075"/>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25465" y="2988308"/>
            <a:ext cx="3728399" cy="3067081"/>
          </a:xfrm>
          <a:prstGeom prst="rect">
            <a:avLst/>
          </a:prstGeom>
        </p:spPr>
      </p:pic>
      <p:pic>
        <p:nvPicPr>
          <p:cNvPr id="12" name="图片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5466" y="2988308"/>
            <a:ext cx="3770566" cy="3067081"/>
          </a:xfrm>
          <a:prstGeom prst="rect">
            <a:avLst/>
          </a:prstGeom>
        </p:spPr>
      </p:pic>
      <p:sp>
        <p:nvSpPr>
          <p:cNvPr id="13" name="标题 1"/>
          <p:cNvSpPr>
            <a:spLocks noGrp="1"/>
          </p:cNvSpPr>
          <p:nvPr>
            <p:ph type="title"/>
          </p:nvPr>
        </p:nvSpPr>
        <p:spPr>
          <a:xfrm>
            <a:off x="693115" y="180451"/>
            <a:ext cx="7772400" cy="711122"/>
          </a:xfrm>
        </p:spPr>
        <p:txBody>
          <a:bodyPr/>
          <a:lstStyle/>
          <a:p>
            <a:r>
              <a:rPr lang="zh-CN" altLang="en-US" dirty="0"/>
              <a:t>三、</a:t>
            </a:r>
            <a:r>
              <a:rPr lang="zh-CN" altLang="en-US" sz="4000" dirty="0">
                <a:solidFill>
                  <a:srgbClr val="0070C0"/>
                </a:solidFill>
              </a:rPr>
              <a:t>软件设计什么</a:t>
            </a:r>
            <a:endParaRPr lang="zh-CN" altLang="en-US" dirty="0"/>
          </a:p>
        </p:txBody>
      </p:sp>
      <p:sp>
        <p:nvSpPr>
          <p:cNvPr id="14" name="矩形 13"/>
          <p:cNvSpPr/>
          <p:nvPr/>
        </p:nvSpPr>
        <p:spPr>
          <a:xfrm>
            <a:off x="852192" y="1003533"/>
            <a:ext cx="2092239" cy="535531"/>
          </a:xfrm>
          <a:prstGeom prst="rect">
            <a:avLst/>
          </a:prstGeom>
        </p:spPr>
        <p:txBody>
          <a:bodyPr wrap="none">
            <a:spAutoFit/>
          </a:bodyPr>
          <a:lstStyle/>
          <a:p>
            <a:pPr>
              <a:lnSpc>
                <a:spcPct val="120000"/>
              </a:lnSpc>
            </a:pPr>
            <a:r>
              <a:rPr lang="en-US" altLang="zh-CN" sz="2400" dirty="0">
                <a:solidFill>
                  <a:srgbClr val="7030A0"/>
                </a:solidFill>
              </a:rPr>
              <a:t>2.</a:t>
            </a:r>
            <a:r>
              <a:rPr lang="zh-CN" altLang="en-US" sz="2400" dirty="0">
                <a:solidFill>
                  <a:srgbClr val="7030A0"/>
                </a:solidFill>
              </a:rPr>
              <a:t> 模型与建模</a:t>
            </a:r>
            <a:endParaRPr lang="en-US" altLang="zh-CN" sz="2400" dirty="0">
              <a:solidFill>
                <a:srgbClr val="7030A0"/>
              </a:solidFill>
            </a:endParaRPr>
          </a:p>
        </p:txBody>
      </p:sp>
      <p:sp>
        <p:nvSpPr>
          <p:cNvPr id="2" name="矩形 1"/>
          <p:cNvSpPr/>
          <p:nvPr/>
        </p:nvSpPr>
        <p:spPr>
          <a:xfrm>
            <a:off x="468236" y="1993497"/>
            <a:ext cx="8065037" cy="707886"/>
          </a:xfrm>
          <a:prstGeom prst="rect">
            <a:avLst/>
          </a:prstGeom>
        </p:spPr>
        <p:txBody>
          <a:bodyPr wrap="square">
            <a:spAutoFit/>
          </a:bodyPr>
          <a:lstStyle/>
          <a:p>
            <a:pPr marL="342900" indent="-342900" algn="just">
              <a:buFont typeface="Wingdings" panose="05000000000000000000" pitchFamily="2" charset="2"/>
              <a:buChar char="n"/>
            </a:pPr>
            <a:r>
              <a:rPr lang="en-US" altLang="zh-CN" sz="2000" dirty="0"/>
              <a:t>In the most general sense, a model is anything used in any way to represent anything else. </a:t>
            </a:r>
          </a:p>
        </p:txBody>
      </p:sp>
    </p:spTree>
    <p:extLst>
      <p:ext uri="{BB962C8B-B14F-4D97-AF65-F5344CB8AC3E}">
        <p14:creationId xmlns:p14="http://schemas.microsoft.com/office/powerpoint/2010/main" val="4273066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1"/>
                                        </p:tgtEl>
                                      </p:cBhvr>
                                    </p:animEffect>
                                    <p:set>
                                      <p:cBhvr>
                                        <p:cTn id="15" dur="1" fill="hold">
                                          <p:stCondLst>
                                            <p:cond delay="499"/>
                                          </p:stCondLst>
                                        </p:cTn>
                                        <p:tgtEl>
                                          <p:spTgt spid="11"/>
                                        </p:tgtEl>
                                        <p:attrNameLst>
                                          <p:attrName>style.visibility</p:attrName>
                                        </p:attrNameLst>
                                      </p:cBhvr>
                                      <p:to>
                                        <p:strVal val="hidden"/>
                                      </p:to>
                                    </p:se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a:xfrm>
            <a:off x="295538" y="1928402"/>
            <a:ext cx="8229600" cy="576064"/>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Font typeface="Wingdings" panose="05000000000000000000" pitchFamily="2" charset="2"/>
              <a:buChar char="n"/>
            </a:pPr>
            <a:r>
              <a:rPr lang="zh-CN" altLang="en-US" sz="2000" dirty="0">
                <a:solidFill>
                  <a:srgbClr val="0070C0"/>
                </a:solidFill>
                <a:latin typeface="黑体" pitchFamily="49" charset="-122"/>
                <a:ea typeface="黑体" pitchFamily="49" charset="-122"/>
              </a:rPr>
              <a:t>如何建立模型？</a:t>
            </a:r>
            <a:endParaRPr lang="en-US" altLang="zh-CN" sz="2000" dirty="0">
              <a:solidFill>
                <a:srgbClr val="0070C0"/>
              </a:solidFill>
              <a:latin typeface="黑体" pitchFamily="49" charset="-122"/>
              <a:ea typeface="黑体" pitchFamily="49" charset="-122"/>
            </a:endParaRPr>
          </a:p>
          <a:p>
            <a:pPr lvl="1">
              <a:buFont typeface="黑体" pitchFamily="49" charset="-122"/>
              <a:buChar char="-"/>
            </a:pPr>
            <a:endParaRPr lang="en-US" altLang="zh-CN" sz="2400" dirty="0">
              <a:latin typeface="黑体" pitchFamily="49" charset="-122"/>
              <a:ea typeface="黑体" pitchFamily="49" charset="-122"/>
            </a:endParaRPr>
          </a:p>
          <a:p>
            <a:pPr marL="457200" lvl="1" indent="0">
              <a:buNone/>
            </a:pPr>
            <a:endParaRPr lang="en-US" altLang="zh-CN" sz="2400" dirty="0">
              <a:latin typeface="黑体" pitchFamily="49" charset="-122"/>
              <a:ea typeface="黑体" pitchFamily="49" charset="-122"/>
            </a:endParaRPr>
          </a:p>
        </p:txBody>
      </p:sp>
      <p:sp>
        <p:nvSpPr>
          <p:cNvPr id="9" name="矩形 8"/>
          <p:cNvSpPr/>
          <p:nvPr/>
        </p:nvSpPr>
        <p:spPr>
          <a:xfrm>
            <a:off x="703384" y="2564904"/>
            <a:ext cx="8135815" cy="3693319"/>
          </a:xfrm>
          <a:prstGeom prst="rect">
            <a:avLst/>
          </a:prstGeom>
        </p:spPr>
        <p:txBody>
          <a:bodyPr wrap="square">
            <a:spAutoFit/>
          </a:bodyPr>
          <a:lstStyle/>
          <a:p>
            <a:pPr>
              <a:lnSpc>
                <a:spcPct val="130000"/>
              </a:lnSpc>
            </a:pPr>
            <a:r>
              <a:rPr lang="zh-CN" altLang="en-US" sz="2000" dirty="0"/>
              <a:t>     建模就是建立模型，就是为了理解事物而对事物做出的一种抽象，是对事物的一种无歧义的书面描述。 建立系统模型的过程，又称模型化。</a:t>
            </a:r>
            <a:r>
              <a:rPr lang="en-US" altLang="zh-CN" sz="2000" dirty="0"/>
              <a:t> </a:t>
            </a:r>
          </a:p>
          <a:p>
            <a:pPr>
              <a:lnSpc>
                <a:spcPct val="130000"/>
              </a:lnSpc>
            </a:pPr>
            <a:r>
              <a:rPr lang="en-US" altLang="zh-CN" sz="2000" dirty="0"/>
              <a:t>     </a:t>
            </a:r>
            <a:r>
              <a:rPr lang="zh-CN" altLang="en-US" sz="2000" dirty="0"/>
              <a:t>建模是研究系统的重要手段和前提。凡是用模型描述系统的因果关系或相互关系的过程都属于建模。因描述的关系各异，所以实现这一过程的手段和方法也是多种多样的。</a:t>
            </a:r>
            <a:endParaRPr lang="en-US" altLang="zh-CN" sz="2000" dirty="0"/>
          </a:p>
          <a:p>
            <a:pPr marL="803275" indent="-350838">
              <a:lnSpc>
                <a:spcPct val="130000"/>
              </a:lnSpc>
              <a:buFont typeface="Arial" panose="020B0604020202020204" pitchFamily="34" charset="0"/>
              <a:buChar char="•"/>
            </a:pPr>
            <a:r>
              <a:rPr lang="en-US" altLang="zh-CN" sz="2000" dirty="0"/>
              <a:t> </a:t>
            </a:r>
            <a:r>
              <a:rPr lang="zh-CN" altLang="en-US" sz="2000" dirty="0"/>
              <a:t>对系统本身运动规律的分析</a:t>
            </a:r>
            <a:endParaRPr lang="en-US" altLang="zh-CN" sz="2000" dirty="0"/>
          </a:p>
          <a:p>
            <a:pPr marL="803275" indent="-350838">
              <a:lnSpc>
                <a:spcPct val="130000"/>
              </a:lnSpc>
              <a:buFont typeface="Arial" panose="020B0604020202020204" pitchFamily="34" charset="0"/>
              <a:buChar char="•"/>
            </a:pPr>
            <a:r>
              <a:rPr lang="zh-CN" altLang="en-US" sz="2000" dirty="0"/>
              <a:t>  根据事物的机理来建模</a:t>
            </a:r>
            <a:endParaRPr lang="en-US" altLang="zh-CN" sz="2000" dirty="0"/>
          </a:p>
          <a:p>
            <a:pPr marL="803275" indent="-350838">
              <a:lnSpc>
                <a:spcPct val="130000"/>
              </a:lnSpc>
              <a:buFont typeface="Arial" panose="020B0604020202020204" pitchFamily="34" charset="0"/>
              <a:buChar char="•"/>
            </a:pPr>
            <a:r>
              <a:rPr lang="zh-CN" altLang="en-US" sz="2000" dirty="0"/>
              <a:t>  通过对系统的实验或统计数据的处理</a:t>
            </a:r>
            <a:r>
              <a:rPr lang="en-US" altLang="zh-CN" sz="2000" dirty="0"/>
              <a:t>,</a:t>
            </a:r>
            <a:r>
              <a:rPr lang="zh-CN" altLang="en-US" sz="2000" dirty="0"/>
              <a:t>并根据关于系统的已有的知识和经验来建模。</a:t>
            </a:r>
          </a:p>
        </p:txBody>
      </p:sp>
      <p:sp>
        <p:nvSpPr>
          <p:cNvPr id="10" name="矩形 9"/>
          <p:cNvSpPr/>
          <p:nvPr/>
        </p:nvSpPr>
        <p:spPr>
          <a:xfrm>
            <a:off x="703384" y="2351843"/>
            <a:ext cx="8135815" cy="3923678"/>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a:noAutofit/>
          </a:bodyPr>
          <a:lstStyle/>
          <a:p>
            <a:pPr marL="342900" indent="-342900">
              <a:lnSpc>
                <a:spcPct val="130000"/>
              </a:lnSpc>
              <a:buFont typeface="Arial" panose="020B0604020202020204" pitchFamily="34" charset="0"/>
              <a:buChar char="•"/>
            </a:pPr>
            <a:r>
              <a:rPr lang="zh-CN" altLang="en-US" sz="2400" dirty="0"/>
              <a:t>构造模型的基本技术是抽象，应突出与问题有关的特征，将与问题无关的性质略去。</a:t>
            </a:r>
          </a:p>
          <a:p>
            <a:pPr marL="342900" indent="-342900">
              <a:lnSpc>
                <a:spcPct val="130000"/>
              </a:lnSpc>
              <a:buFont typeface="Arial" panose="020B0604020202020204" pitchFamily="34" charset="0"/>
              <a:buChar char="•"/>
            </a:pPr>
            <a:r>
              <a:rPr lang="zh-CN" altLang="en-US" sz="2400" dirty="0"/>
              <a:t>不必追求绝对的真实和完全，只需从期望的目的角度看其是否充分。</a:t>
            </a:r>
          </a:p>
          <a:p>
            <a:pPr marL="342900" indent="-342900">
              <a:lnSpc>
                <a:spcPct val="130000"/>
              </a:lnSpc>
              <a:buFont typeface="Arial" panose="020B0604020202020204" pitchFamily="34" charset="0"/>
              <a:buChar char="•"/>
            </a:pPr>
            <a:r>
              <a:rPr lang="zh-CN" altLang="en-US" sz="2400" dirty="0"/>
              <a:t>应当刻画问题的关键方面，略去相对次要的因素。</a:t>
            </a:r>
          </a:p>
          <a:p>
            <a:pPr marL="342900" indent="-342900">
              <a:lnSpc>
                <a:spcPct val="130000"/>
              </a:lnSpc>
              <a:buFont typeface="Arial" panose="020B0604020202020204" pitchFamily="34" charset="0"/>
              <a:buChar char="•"/>
            </a:pPr>
            <a:r>
              <a:rPr lang="zh-CN" altLang="en-US" sz="2400" dirty="0"/>
              <a:t>建模语言应支持人的由模糊到清晰、由粗到细逐渐完善的认识过程。</a:t>
            </a:r>
          </a:p>
          <a:p>
            <a:pPr marL="342900" indent="-342900">
              <a:lnSpc>
                <a:spcPct val="130000"/>
              </a:lnSpc>
              <a:buFont typeface="Arial" panose="020B0604020202020204" pitchFamily="34" charset="0"/>
              <a:buChar char="•"/>
            </a:pPr>
            <a:r>
              <a:rPr lang="zh-CN" altLang="en-US" sz="2400" dirty="0"/>
              <a:t>应采用可视化图形建模语言。</a:t>
            </a:r>
          </a:p>
          <a:p>
            <a:pPr>
              <a:lnSpc>
                <a:spcPct val="130000"/>
              </a:lnSpc>
            </a:pPr>
            <a:endParaRPr lang="zh-CN" altLang="en-US" sz="2000" dirty="0"/>
          </a:p>
        </p:txBody>
      </p:sp>
      <p:sp>
        <p:nvSpPr>
          <p:cNvPr id="11" name="标题 1"/>
          <p:cNvSpPr>
            <a:spLocks noGrp="1"/>
          </p:cNvSpPr>
          <p:nvPr>
            <p:ph type="title"/>
          </p:nvPr>
        </p:nvSpPr>
        <p:spPr>
          <a:xfrm>
            <a:off x="685800" y="484632"/>
            <a:ext cx="7772400" cy="711122"/>
          </a:xfrm>
        </p:spPr>
        <p:txBody>
          <a:bodyPr/>
          <a:lstStyle/>
          <a:p>
            <a:r>
              <a:rPr lang="zh-CN" altLang="en-US" dirty="0"/>
              <a:t>三、</a:t>
            </a:r>
            <a:r>
              <a:rPr lang="zh-CN" altLang="en-US" sz="4000" dirty="0">
                <a:solidFill>
                  <a:srgbClr val="0070C0"/>
                </a:solidFill>
              </a:rPr>
              <a:t>软件设计什么</a:t>
            </a:r>
            <a:endParaRPr lang="zh-CN" altLang="en-US" dirty="0"/>
          </a:p>
        </p:txBody>
      </p:sp>
      <p:sp>
        <p:nvSpPr>
          <p:cNvPr id="12" name="矩形 11"/>
          <p:cNvSpPr/>
          <p:nvPr/>
        </p:nvSpPr>
        <p:spPr>
          <a:xfrm>
            <a:off x="815617" y="1296725"/>
            <a:ext cx="2092239" cy="535531"/>
          </a:xfrm>
          <a:prstGeom prst="rect">
            <a:avLst/>
          </a:prstGeom>
        </p:spPr>
        <p:txBody>
          <a:bodyPr wrap="none">
            <a:spAutoFit/>
          </a:bodyPr>
          <a:lstStyle/>
          <a:p>
            <a:pPr>
              <a:lnSpc>
                <a:spcPct val="120000"/>
              </a:lnSpc>
            </a:pPr>
            <a:r>
              <a:rPr lang="en-US" altLang="zh-CN" sz="2400" dirty="0">
                <a:solidFill>
                  <a:srgbClr val="7030A0"/>
                </a:solidFill>
              </a:rPr>
              <a:t>2.</a:t>
            </a:r>
            <a:r>
              <a:rPr lang="zh-CN" altLang="en-US" sz="2400" dirty="0">
                <a:solidFill>
                  <a:srgbClr val="7030A0"/>
                </a:solidFill>
              </a:rPr>
              <a:t> 模型与建模</a:t>
            </a:r>
            <a:endParaRPr lang="en-US" altLang="zh-CN" sz="2400" dirty="0">
              <a:solidFill>
                <a:srgbClr val="7030A0"/>
              </a:solidFill>
            </a:endParaRPr>
          </a:p>
        </p:txBody>
      </p:sp>
    </p:spTree>
    <p:extLst>
      <p:ext uri="{BB962C8B-B14F-4D97-AF65-F5344CB8AC3E}">
        <p14:creationId xmlns:p14="http://schemas.microsoft.com/office/powerpoint/2010/main" val="917700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P spid="1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484632"/>
            <a:ext cx="7772400" cy="711122"/>
          </a:xfrm>
        </p:spPr>
        <p:txBody>
          <a:bodyPr/>
          <a:lstStyle/>
          <a:p>
            <a:r>
              <a:rPr lang="zh-CN" altLang="en-US" dirty="0"/>
              <a:t>四、软件如何设计</a:t>
            </a:r>
          </a:p>
        </p:txBody>
      </p:sp>
      <p:sp>
        <p:nvSpPr>
          <p:cNvPr id="3" name="内容占位符 2"/>
          <p:cNvSpPr>
            <a:spLocks noGrp="1"/>
          </p:cNvSpPr>
          <p:nvPr>
            <p:ph idx="1"/>
          </p:nvPr>
        </p:nvSpPr>
        <p:spPr>
          <a:xfrm>
            <a:off x="506046" y="1229752"/>
            <a:ext cx="7772400" cy="506264"/>
          </a:xfrm>
        </p:spPr>
        <p:txBody>
          <a:bodyPr>
            <a:normAutofit/>
          </a:bodyPr>
          <a:lstStyle/>
          <a:p>
            <a:pPr marL="0" indent="0">
              <a:buNone/>
            </a:pPr>
            <a:r>
              <a:rPr lang="zh-CN" altLang="en-US" sz="2400" dirty="0">
                <a:solidFill>
                  <a:srgbClr val="0070C0"/>
                </a:solidFill>
              </a:rPr>
              <a:t>（一）软件方法</a:t>
            </a:r>
            <a:endParaRPr lang="en-US" altLang="zh-CN" sz="2400" dirty="0">
              <a:solidFill>
                <a:srgbClr val="0070C0"/>
              </a:solidFill>
            </a:endParaRPr>
          </a:p>
        </p:txBody>
      </p:sp>
      <p:sp>
        <p:nvSpPr>
          <p:cNvPr id="6" name="内容占位符 2"/>
          <p:cNvSpPr txBox="1">
            <a:spLocks/>
          </p:cNvSpPr>
          <p:nvPr/>
        </p:nvSpPr>
        <p:spPr>
          <a:xfrm>
            <a:off x="457200" y="1770014"/>
            <a:ext cx="4736591" cy="272427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Font typeface="黑体" pitchFamily="49" charset="-122"/>
              <a:buChar char="-"/>
            </a:pPr>
            <a:r>
              <a:rPr lang="zh-CN" altLang="en-US" sz="1800" dirty="0">
                <a:solidFill>
                  <a:srgbClr val="0070C0"/>
                </a:solidFill>
                <a:latin typeface="黑体" pitchFamily="49" charset="-122"/>
                <a:ea typeface="黑体" pitchFamily="49" charset="-122"/>
              </a:rPr>
              <a:t>结构化方法</a:t>
            </a:r>
            <a:endParaRPr lang="en-US" altLang="zh-CN" sz="1800" dirty="0">
              <a:solidFill>
                <a:srgbClr val="0070C0"/>
              </a:solidFill>
              <a:latin typeface="黑体" pitchFamily="49" charset="-122"/>
              <a:ea typeface="黑体" pitchFamily="49" charset="-122"/>
            </a:endParaRPr>
          </a:p>
          <a:p>
            <a:pPr marL="457200" lvl="1" indent="0">
              <a:buNone/>
            </a:pPr>
            <a:r>
              <a:rPr lang="zh-CN" altLang="en-US" sz="1600" b="1" dirty="0"/>
              <a:t>自顶向下、逐步求精的设计方法</a:t>
            </a:r>
            <a:endParaRPr lang="en-US" altLang="zh-CN" sz="1600" b="1" dirty="0"/>
          </a:p>
          <a:p>
            <a:pPr lvl="1">
              <a:buFont typeface="黑体" pitchFamily="49" charset="-122"/>
              <a:buChar char="-"/>
            </a:pPr>
            <a:r>
              <a:rPr lang="zh-CN" altLang="en-US" sz="1800" dirty="0">
                <a:solidFill>
                  <a:srgbClr val="0070C0"/>
                </a:solidFill>
                <a:latin typeface="黑体" pitchFamily="49" charset="-122"/>
                <a:ea typeface="黑体" pitchFamily="49" charset="-122"/>
              </a:rPr>
              <a:t>面向对象方法</a:t>
            </a:r>
            <a:endParaRPr lang="en-US" altLang="zh-CN" sz="1800" dirty="0">
              <a:solidFill>
                <a:srgbClr val="0070C0"/>
              </a:solidFill>
              <a:latin typeface="黑体" pitchFamily="49" charset="-122"/>
              <a:ea typeface="黑体" pitchFamily="49" charset="-122"/>
            </a:endParaRPr>
          </a:p>
          <a:p>
            <a:pPr marL="457200" lvl="1" indent="0">
              <a:buNone/>
            </a:pPr>
            <a:r>
              <a:rPr lang="zh-CN" altLang="en-US" sz="1600" b="1" dirty="0"/>
              <a:t>运用对象、类、继承、聚合、关联、消息和封装等概念和原则来构造软件系统的开发方法。</a:t>
            </a:r>
            <a:endParaRPr lang="en-US" altLang="zh-CN" sz="1600" b="1" dirty="0"/>
          </a:p>
          <a:p>
            <a:pPr lvl="1">
              <a:buFont typeface="黑体" pitchFamily="49" charset="-122"/>
              <a:buChar char="-"/>
            </a:pPr>
            <a:r>
              <a:rPr lang="zh-CN" altLang="en-US" sz="1800" dirty="0">
                <a:solidFill>
                  <a:srgbClr val="0070C0"/>
                </a:solidFill>
                <a:latin typeface="黑体" pitchFamily="49" charset="-122"/>
                <a:ea typeface="黑体" pitchFamily="49" charset="-122"/>
              </a:rPr>
              <a:t>形式化方法</a:t>
            </a:r>
            <a:endParaRPr lang="en-US" altLang="zh-CN" sz="1800" dirty="0">
              <a:solidFill>
                <a:srgbClr val="0070C0"/>
              </a:solidFill>
              <a:latin typeface="黑体" pitchFamily="49" charset="-122"/>
              <a:ea typeface="黑体" pitchFamily="49" charset="-122"/>
            </a:endParaRPr>
          </a:p>
          <a:p>
            <a:pPr marL="457200" lvl="1" indent="0">
              <a:buNone/>
            </a:pPr>
            <a:endParaRPr lang="en-US" altLang="zh-CN" sz="1800" dirty="0">
              <a:latin typeface="黑体" pitchFamily="49" charset="-122"/>
              <a:ea typeface="黑体" pitchFamily="49" charset="-122"/>
            </a:endParaRPr>
          </a:p>
          <a:p>
            <a:pPr marL="457200" lvl="1" indent="0">
              <a:buNone/>
            </a:pPr>
            <a:endParaRPr lang="en-US" altLang="zh-CN" sz="1800" dirty="0">
              <a:latin typeface="黑体" pitchFamily="49" charset="-122"/>
              <a:ea typeface="黑体" pitchFamily="49" charset="-122"/>
            </a:endParaRPr>
          </a:p>
        </p:txBody>
      </p:sp>
      <p:sp>
        <p:nvSpPr>
          <p:cNvPr id="4" name="矩形 3"/>
          <p:cNvSpPr/>
          <p:nvPr/>
        </p:nvSpPr>
        <p:spPr>
          <a:xfrm>
            <a:off x="1004589" y="3803260"/>
            <a:ext cx="7631290" cy="646331"/>
          </a:xfrm>
          <a:prstGeom prst="rect">
            <a:avLst/>
          </a:prstGeom>
        </p:spPr>
        <p:txBody>
          <a:bodyPr wrap="square">
            <a:spAutoFit/>
          </a:bodyPr>
          <a:lstStyle/>
          <a:p>
            <a:r>
              <a:rPr lang="zh-CN" altLang="en-US" dirty="0"/>
              <a:t>借助数学的方法来解决软件工程领域的问题，主要包括建立精确的数学模型以及对模型的分析活动。</a:t>
            </a:r>
          </a:p>
        </p:txBody>
      </p:sp>
      <p:pic>
        <p:nvPicPr>
          <p:cNvPr id="5" name="图片 4"/>
          <p:cNvPicPr>
            <a:picLocks noChangeAspect="1"/>
          </p:cNvPicPr>
          <p:nvPr/>
        </p:nvPicPr>
        <p:blipFill>
          <a:blip r:embed="rId3"/>
          <a:stretch>
            <a:fillRect/>
          </a:stretch>
        </p:blipFill>
        <p:spPr>
          <a:xfrm>
            <a:off x="506046" y="4659804"/>
            <a:ext cx="8839966" cy="2198196"/>
          </a:xfrm>
          <a:prstGeom prst="rect">
            <a:avLst/>
          </a:prstGeom>
        </p:spPr>
      </p:pic>
      <p:pic>
        <p:nvPicPr>
          <p:cNvPr id="7" name="图片 6"/>
          <p:cNvPicPr>
            <a:picLocks noChangeAspect="1"/>
          </p:cNvPicPr>
          <p:nvPr/>
        </p:nvPicPr>
        <p:blipFill>
          <a:blip r:embed="rId4"/>
          <a:stretch>
            <a:fillRect/>
          </a:stretch>
        </p:blipFill>
        <p:spPr>
          <a:xfrm>
            <a:off x="5311738" y="1167682"/>
            <a:ext cx="3760013" cy="2007382"/>
          </a:xfrm>
          <a:prstGeom prst="rect">
            <a:avLst/>
          </a:prstGeom>
        </p:spPr>
      </p:pic>
      <p:pic>
        <p:nvPicPr>
          <p:cNvPr id="10" name="图片 9"/>
          <p:cNvPicPr>
            <a:picLocks noChangeAspect="1"/>
          </p:cNvPicPr>
          <p:nvPr/>
        </p:nvPicPr>
        <p:blipFill>
          <a:blip r:embed="rId5"/>
          <a:stretch>
            <a:fillRect/>
          </a:stretch>
        </p:blipFill>
        <p:spPr>
          <a:xfrm>
            <a:off x="5311738" y="840193"/>
            <a:ext cx="3781607" cy="2981202"/>
          </a:xfrm>
          <a:prstGeom prst="rect">
            <a:avLst/>
          </a:prstGeom>
          <a:solidFill>
            <a:schemeClr val="accent1"/>
          </a:solidFill>
        </p:spPr>
      </p:pic>
    </p:spTree>
    <p:extLst>
      <p:ext uri="{BB962C8B-B14F-4D97-AF65-F5344CB8AC3E}">
        <p14:creationId xmlns:p14="http://schemas.microsoft.com/office/powerpoint/2010/main" val="1384782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grpId="0" nodeType="clickEffect">
                                  <p:stCondLst>
                                    <p:cond delay="0"/>
                                  </p:stCondLst>
                                  <p:childTnLst>
                                    <p:set>
                                      <p:cBhvr>
                                        <p:cTn id="19" dur="1" fill="hold">
                                          <p:stCondLst>
                                            <p:cond delay="0"/>
                                          </p:stCondLst>
                                        </p:cTn>
                                        <p:tgtEl>
                                          <p:spTgt spid="6">
                                            <p:txEl>
                                              <p:pRg st="2" end="2"/>
                                            </p:txEl>
                                          </p:spTgt>
                                        </p:tgtEl>
                                        <p:attrNameLst>
                                          <p:attrName>style.visibility</p:attrName>
                                        </p:attrNameLst>
                                      </p:cBhvr>
                                      <p:to>
                                        <p:strVal val="visible"/>
                                      </p:to>
                                    </p:set>
                                    <p:anim calcmode="lin" valueType="num">
                                      <p:cBhvr additive="base">
                                        <p:cTn id="20"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6">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6">
                                            <p:txEl>
                                              <p:pRg st="3" end="3"/>
                                            </p:txEl>
                                          </p:spTgt>
                                        </p:tgtEl>
                                        <p:attrNameLst>
                                          <p:attrName>style.visibility</p:attrName>
                                        </p:attrNameLst>
                                      </p:cBhvr>
                                      <p:to>
                                        <p:strVal val="visible"/>
                                      </p:to>
                                    </p:set>
                                    <p:anim calcmode="lin" valueType="num">
                                      <p:cBhvr additive="base">
                                        <p:cTn id="24"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par>
                          <p:cTn id="26" fill="hold">
                            <p:stCondLst>
                              <p:cond delay="500"/>
                            </p:stCondLst>
                            <p:childTnLst>
                              <p:par>
                                <p:cTn id="27" presetID="1"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6">
                                            <p:txEl>
                                              <p:pRg st="4" end="4"/>
                                            </p:txEl>
                                          </p:spTgt>
                                        </p:tgtEl>
                                        <p:attrNameLst>
                                          <p:attrName>style.visibility</p:attrName>
                                        </p:attrNameLst>
                                      </p:cBhvr>
                                      <p:to>
                                        <p:strVal val="visible"/>
                                      </p:to>
                                    </p:set>
                                    <p:anim calcmode="lin" valueType="num">
                                      <p:cBhvr additive="base">
                                        <p:cTn id="33"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6">
                                            <p:txEl>
                                              <p:pRg st="4" end="4"/>
                                            </p:txEl>
                                          </p:spTgt>
                                        </p:tgtEl>
                                        <p:attrNameLst>
                                          <p:attrName>ppt_y</p:attrName>
                                        </p:attrNameLst>
                                      </p:cBhvr>
                                      <p:tavLst>
                                        <p:tav tm="0">
                                          <p:val>
                                            <p:strVal val="1+#ppt_h/2"/>
                                          </p:val>
                                        </p:tav>
                                        <p:tav tm="100000">
                                          <p:val>
                                            <p:strVal val="#ppt_y"/>
                                          </p:val>
                                        </p:tav>
                                      </p:tavLst>
                                    </p:anim>
                                  </p:childTnLst>
                                </p:cTn>
                              </p:par>
                            </p:childTnLst>
                          </p:cTn>
                        </p:par>
                        <p:par>
                          <p:cTn id="35" fill="hold">
                            <p:stCondLst>
                              <p:cond delay="500"/>
                            </p:stCondLst>
                            <p:childTnLst>
                              <p:par>
                                <p:cTn id="36" presetID="1" presetClass="entr" presetSubtype="0" fill="hold" grpId="0" nodeType="afterEffect">
                                  <p:stCondLst>
                                    <p:cond delay="0"/>
                                  </p:stCondLst>
                                  <p:childTnLst>
                                    <p:set>
                                      <p:cBhvr>
                                        <p:cTn id="37" dur="1" fill="hold">
                                          <p:stCondLst>
                                            <p:cond delay="0"/>
                                          </p:stCondLst>
                                        </p:cTn>
                                        <p:tgtEl>
                                          <p:spTgt spid="4"/>
                                        </p:tgtEl>
                                        <p:attrNameLst>
                                          <p:attrName>style.visibility</p:attrName>
                                        </p:attrNameLst>
                                      </p:cBhvr>
                                      <p:to>
                                        <p:strVal val="visible"/>
                                      </p:to>
                                    </p:set>
                                  </p:childTnLst>
                                </p:cTn>
                              </p:par>
                            </p:childTnLst>
                          </p:cTn>
                        </p:par>
                        <p:par>
                          <p:cTn id="38" fill="hold">
                            <p:stCondLst>
                              <p:cond delay="500"/>
                            </p:stCondLst>
                            <p:childTnLst>
                              <p:par>
                                <p:cTn id="39" presetID="10" presetClass="entr" presetSubtype="0" fill="hold" nodeType="after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7" name="Rectangle 2"/>
          <p:cNvSpPr>
            <a:spLocks noGrp="1" noChangeArrowheads="1"/>
          </p:cNvSpPr>
          <p:nvPr>
            <p:ph type="title"/>
          </p:nvPr>
        </p:nvSpPr>
        <p:spPr/>
        <p:txBody>
          <a:bodyPr>
            <a:normAutofit fontScale="90000"/>
          </a:bodyPr>
          <a:lstStyle/>
          <a:p>
            <a:pPr eaLnBrk="1" hangingPunct="1"/>
            <a:r>
              <a:rPr kumimoji="0" lang="zh-CN" altLang="en-US" dirty="0"/>
              <a:t>五、为什么学本课程与怎么学？</a:t>
            </a:r>
            <a:endParaRPr lang="zh-CN" altLang="en-US" dirty="0"/>
          </a:p>
        </p:txBody>
      </p:sp>
      <p:sp>
        <p:nvSpPr>
          <p:cNvPr id="363523" name="Rectangle 3"/>
          <p:cNvSpPr>
            <a:spLocks noGrp="1" noChangeArrowheads="1"/>
          </p:cNvSpPr>
          <p:nvPr>
            <p:ph type="body" sz="half" idx="1"/>
          </p:nvPr>
        </p:nvSpPr>
        <p:spPr>
          <a:xfrm>
            <a:off x="293816" y="2612408"/>
            <a:ext cx="7920038" cy="1767394"/>
          </a:xfrm>
        </p:spPr>
        <p:txBody>
          <a:bodyPr>
            <a:normAutofit lnSpcReduction="10000"/>
          </a:bodyPr>
          <a:lstStyle/>
          <a:p>
            <a:pPr eaLnBrk="1" hangingPunct="1"/>
            <a:r>
              <a:rPr lang="zh-CN" altLang="en-US" sz="3200" dirty="0"/>
              <a:t>需要理由吗？</a:t>
            </a:r>
          </a:p>
          <a:p>
            <a:pPr lvl="1" eaLnBrk="1" hangingPunct="1"/>
            <a:r>
              <a:rPr lang="zh-CN" altLang="en-US" sz="2800" dirty="0"/>
              <a:t>我们从事软件行业</a:t>
            </a:r>
          </a:p>
          <a:p>
            <a:pPr lvl="1" eaLnBrk="1" hangingPunct="1"/>
            <a:r>
              <a:rPr lang="zh-CN" altLang="en-US" sz="2800" dirty="0"/>
              <a:t>面向对象是最主流的软件开发思想</a:t>
            </a:r>
          </a:p>
          <a:p>
            <a:pPr lvl="1" eaLnBrk="1" hangingPunct="1"/>
            <a:r>
              <a:rPr lang="en-US" altLang="zh-CN" sz="2800" dirty="0"/>
              <a:t>UML</a:t>
            </a:r>
            <a:r>
              <a:rPr lang="zh-CN" altLang="en-US" sz="2800" dirty="0"/>
              <a:t>是最主流的建模语言</a:t>
            </a:r>
          </a:p>
        </p:txBody>
      </p:sp>
      <p:sp>
        <p:nvSpPr>
          <p:cNvPr id="363524" name="AutoShape 4"/>
          <p:cNvSpPr>
            <a:spLocks noChangeArrowheads="1"/>
          </p:cNvSpPr>
          <p:nvPr/>
        </p:nvSpPr>
        <p:spPr bwMode="auto">
          <a:xfrm>
            <a:off x="3069050" y="4916827"/>
            <a:ext cx="1066800" cy="485775"/>
          </a:xfrm>
          <a:prstGeom prst="rightArrow">
            <a:avLst>
              <a:gd name="adj1" fmla="val 50000"/>
              <a:gd name="adj2" fmla="val 54902"/>
            </a:avLst>
          </a:prstGeom>
          <a:solidFill>
            <a:srgbClr val="800000"/>
          </a:solidFill>
          <a:ln w="12700">
            <a:solidFill>
              <a:srgbClr val="993300"/>
            </a:solidFill>
            <a:miter lim="800000"/>
            <a:headEnd type="none" w="sm" len="sm"/>
            <a:tailEnd type="none" w="sm" len="sm"/>
          </a:ln>
        </p:spPr>
        <p:txBody>
          <a:bodyPr wrap="none" anchor="ct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363525" name="Text Box 5"/>
          <p:cNvSpPr txBox="1">
            <a:spLocks noChangeArrowheads="1"/>
          </p:cNvSpPr>
          <p:nvPr/>
        </p:nvSpPr>
        <p:spPr bwMode="auto">
          <a:xfrm>
            <a:off x="1341850" y="4627902"/>
            <a:ext cx="165576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2800">
                <a:solidFill>
                  <a:srgbClr val="FF3300"/>
                </a:solidFill>
                <a:latin typeface="Times New Roman" panose="02020603050405020304" pitchFamily="18" charset="0"/>
              </a:rPr>
              <a:t>UML</a:t>
            </a:r>
            <a:endParaRPr lang="zh-CN" altLang="en-US" sz="2800">
              <a:solidFill>
                <a:srgbClr val="FF3300"/>
              </a:solidFill>
              <a:latin typeface="Times New Roman" panose="02020603050405020304" pitchFamily="18" charset="0"/>
            </a:endParaRPr>
          </a:p>
        </p:txBody>
      </p:sp>
      <p:sp>
        <p:nvSpPr>
          <p:cNvPr id="363526" name="Text Box 6"/>
          <p:cNvSpPr txBox="1">
            <a:spLocks noChangeArrowheads="1"/>
          </p:cNvSpPr>
          <p:nvPr/>
        </p:nvSpPr>
        <p:spPr bwMode="auto">
          <a:xfrm>
            <a:off x="1341850" y="5275602"/>
            <a:ext cx="1481138"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a:spcBef>
                <a:spcPct val="50000"/>
              </a:spcBef>
            </a:pPr>
            <a:r>
              <a:rPr lang="en-US" altLang="zh-CN" sz="2800">
                <a:solidFill>
                  <a:srgbClr val="FF3300"/>
                </a:solidFill>
                <a:latin typeface="Times New Roman" panose="02020603050405020304" pitchFamily="18" charset="0"/>
              </a:rPr>
              <a:t>OOAD</a:t>
            </a:r>
          </a:p>
        </p:txBody>
      </p:sp>
      <p:sp>
        <p:nvSpPr>
          <p:cNvPr id="363527" name="Text Box 7"/>
          <p:cNvSpPr txBox="1">
            <a:spLocks noChangeArrowheads="1"/>
          </p:cNvSpPr>
          <p:nvPr/>
        </p:nvSpPr>
        <p:spPr bwMode="auto">
          <a:xfrm>
            <a:off x="4294600" y="4916827"/>
            <a:ext cx="38163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a:spcBef>
                <a:spcPct val="50000"/>
              </a:spcBef>
            </a:pPr>
            <a:r>
              <a:rPr lang="zh-CN" altLang="en-US" sz="2800">
                <a:solidFill>
                  <a:srgbClr val="FF3300"/>
                </a:solidFill>
                <a:latin typeface="Times New Roman" panose="02020603050405020304" pitchFamily="18" charset="0"/>
              </a:rPr>
              <a:t>软件工程师的“饭碗”</a:t>
            </a:r>
            <a:endParaRPr lang="en-US" altLang="zh-CN" sz="2800">
              <a:solidFill>
                <a:srgbClr val="FF3300"/>
              </a:solidFill>
              <a:latin typeface="Times New Roman" panose="02020603050405020304" pitchFamily="18" charset="0"/>
            </a:endParaRPr>
          </a:p>
        </p:txBody>
      </p:sp>
      <p:sp>
        <p:nvSpPr>
          <p:cNvPr id="10" name="Rectangle 3"/>
          <p:cNvSpPr txBox="1">
            <a:spLocks noChangeArrowheads="1"/>
          </p:cNvSpPr>
          <p:nvPr/>
        </p:nvSpPr>
        <p:spPr>
          <a:xfrm>
            <a:off x="523875" y="1115866"/>
            <a:ext cx="8238867" cy="1201484"/>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a:defRPr/>
            </a:pPr>
            <a:r>
              <a:rPr lang="zh-CN" altLang="en-US" sz="2400" dirty="0"/>
              <a:t>课程目标：</a:t>
            </a:r>
            <a:endParaRPr lang="en-US" altLang="zh-CN" sz="2400" dirty="0"/>
          </a:p>
          <a:p>
            <a:pPr marL="0" indent="0">
              <a:buNone/>
              <a:defRPr/>
            </a:pPr>
            <a:r>
              <a:rPr lang="zh-CN" altLang="en-US" sz="2400" dirty="0"/>
              <a:t>  </a:t>
            </a:r>
            <a:r>
              <a:rPr lang="zh-CN" altLang="en-US" sz="2400" dirty="0">
                <a:solidFill>
                  <a:srgbClr val="00B0F0"/>
                </a:solidFill>
              </a:rPr>
              <a:t>运用面向对象技术和</a:t>
            </a:r>
            <a:r>
              <a:rPr lang="en-US" altLang="zh-CN" sz="2400" dirty="0">
                <a:solidFill>
                  <a:srgbClr val="00B0F0"/>
                </a:solidFill>
              </a:rPr>
              <a:t>UML</a:t>
            </a:r>
            <a:r>
              <a:rPr lang="zh-CN" altLang="en-US" sz="2400" dirty="0">
                <a:solidFill>
                  <a:srgbClr val="00B0F0"/>
                </a:solidFill>
              </a:rPr>
              <a:t>建模语言进行应用系统的分析和设计建模。</a:t>
            </a:r>
            <a:endParaRPr lang="zh-CN" altLang="en-US" sz="2400" dirty="0">
              <a:solidFill>
                <a:srgbClr val="00B0F0"/>
              </a:solidFill>
              <a:effectLst>
                <a:outerShdw blurRad="38100" dist="38100" dir="2700000" algn="tl">
                  <a:srgbClr val="C0C0C0"/>
                </a:outerShdw>
              </a:effectLst>
            </a:endParaRPr>
          </a:p>
          <a:p>
            <a:pPr lvl="1">
              <a:defRPr/>
            </a:pPr>
            <a:endParaRPr lang="zh-CN" altLang="en-US" sz="2400" dirty="0"/>
          </a:p>
        </p:txBody>
      </p:sp>
    </p:spTree>
    <p:extLst>
      <p:ext uri="{BB962C8B-B14F-4D97-AF65-F5344CB8AC3E}">
        <p14:creationId xmlns:p14="http://schemas.microsoft.com/office/powerpoint/2010/main" val="662718452"/>
      </p:ext>
    </p:extLst>
  </p:cSld>
  <p:clrMapOvr>
    <a:masterClrMapping/>
  </p:clrMapOvr>
  <p:transition>
    <p:split orient="vert"/>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363523">
                                            <p:txEl>
                                              <p:pRg st="0" end="0"/>
                                            </p:txEl>
                                          </p:spTgt>
                                        </p:tgtEl>
                                        <p:attrNameLst>
                                          <p:attrName>style.visibility</p:attrName>
                                        </p:attrNameLst>
                                      </p:cBhvr>
                                      <p:to>
                                        <p:strVal val="visible"/>
                                      </p:to>
                                    </p:set>
                                    <p:animEffect transition="in" filter="dissolve">
                                      <p:cBhvr>
                                        <p:cTn id="7" dur="500"/>
                                        <p:tgtEl>
                                          <p:spTgt spid="36352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2" presetClass="entr" presetSubtype="1" fill="hold" nodeType="clickEffect">
                                  <p:stCondLst>
                                    <p:cond delay="0"/>
                                  </p:stCondLst>
                                  <p:childTnLst>
                                    <p:set>
                                      <p:cBhvr>
                                        <p:cTn id="11" dur="1" fill="hold">
                                          <p:stCondLst>
                                            <p:cond delay="0"/>
                                          </p:stCondLst>
                                        </p:cTn>
                                        <p:tgtEl>
                                          <p:spTgt spid="363523">
                                            <p:txEl>
                                              <p:pRg st="1" end="1"/>
                                            </p:txEl>
                                          </p:spTgt>
                                        </p:tgtEl>
                                        <p:attrNameLst>
                                          <p:attrName>style.visibility</p:attrName>
                                        </p:attrNameLst>
                                      </p:cBhvr>
                                      <p:to>
                                        <p:strVal val="visible"/>
                                      </p:to>
                                    </p:set>
                                    <p:animEffect transition="in" filter="slide(fromTop)">
                                      <p:cBhvr>
                                        <p:cTn id="12" dur="500"/>
                                        <p:tgtEl>
                                          <p:spTgt spid="36352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2" presetClass="entr" presetSubtype="1" fill="hold" nodeType="clickEffect">
                                  <p:stCondLst>
                                    <p:cond delay="0"/>
                                  </p:stCondLst>
                                  <p:childTnLst>
                                    <p:set>
                                      <p:cBhvr>
                                        <p:cTn id="16" dur="1" fill="hold">
                                          <p:stCondLst>
                                            <p:cond delay="0"/>
                                          </p:stCondLst>
                                        </p:cTn>
                                        <p:tgtEl>
                                          <p:spTgt spid="363523">
                                            <p:txEl>
                                              <p:pRg st="2" end="2"/>
                                            </p:txEl>
                                          </p:spTgt>
                                        </p:tgtEl>
                                        <p:attrNameLst>
                                          <p:attrName>style.visibility</p:attrName>
                                        </p:attrNameLst>
                                      </p:cBhvr>
                                      <p:to>
                                        <p:strVal val="visible"/>
                                      </p:to>
                                    </p:set>
                                    <p:animEffect transition="in" filter="slide(fromTop)">
                                      <p:cBhvr>
                                        <p:cTn id="17" dur="500"/>
                                        <p:tgtEl>
                                          <p:spTgt spid="363523">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2" presetClass="entr" presetSubtype="1" fill="hold" nodeType="clickEffect">
                                  <p:stCondLst>
                                    <p:cond delay="0"/>
                                  </p:stCondLst>
                                  <p:childTnLst>
                                    <p:set>
                                      <p:cBhvr>
                                        <p:cTn id="21" dur="1" fill="hold">
                                          <p:stCondLst>
                                            <p:cond delay="0"/>
                                          </p:stCondLst>
                                        </p:cTn>
                                        <p:tgtEl>
                                          <p:spTgt spid="363523">
                                            <p:txEl>
                                              <p:pRg st="3" end="3"/>
                                            </p:txEl>
                                          </p:spTgt>
                                        </p:tgtEl>
                                        <p:attrNameLst>
                                          <p:attrName>style.visibility</p:attrName>
                                        </p:attrNameLst>
                                      </p:cBhvr>
                                      <p:to>
                                        <p:strVal val="visible"/>
                                      </p:to>
                                    </p:set>
                                    <p:animEffect transition="in" filter="slide(fromTop)">
                                      <p:cBhvr>
                                        <p:cTn id="22" dur="500"/>
                                        <p:tgtEl>
                                          <p:spTgt spid="363523">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63526"/>
                                        </p:tgtEl>
                                        <p:attrNameLst>
                                          <p:attrName>style.visibility</p:attrName>
                                        </p:attrNameLst>
                                      </p:cBhvr>
                                      <p:to>
                                        <p:strVal val="visible"/>
                                      </p:to>
                                    </p:set>
                                    <p:animEffect transition="in" filter="dissolve">
                                      <p:cBhvr>
                                        <p:cTn id="27" dur="500"/>
                                        <p:tgtEl>
                                          <p:spTgt spid="36352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363525"/>
                                        </p:tgtEl>
                                        <p:attrNameLst>
                                          <p:attrName>style.visibility</p:attrName>
                                        </p:attrNameLst>
                                      </p:cBhvr>
                                      <p:to>
                                        <p:strVal val="visible"/>
                                      </p:to>
                                    </p:set>
                                    <p:animEffect transition="in" filter="dissolve">
                                      <p:cBhvr>
                                        <p:cTn id="30" dur="500"/>
                                        <p:tgtEl>
                                          <p:spTgt spid="363525"/>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363524"/>
                                        </p:tgtEl>
                                        <p:attrNameLst>
                                          <p:attrName>style.visibility</p:attrName>
                                        </p:attrNameLst>
                                      </p:cBhvr>
                                      <p:to>
                                        <p:strVal val="visible"/>
                                      </p:to>
                                    </p:set>
                                    <p:animEffect transition="in" filter="slide(fromLeft)">
                                      <p:cBhvr>
                                        <p:cTn id="35" dur="500"/>
                                        <p:tgtEl>
                                          <p:spTgt spid="363524"/>
                                        </p:tgtEl>
                                      </p:cBhvr>
                                    </p:animEffect>
                                  </p:childTnLst>
                                </p:cTn>
                              </p:par>
                            </p:childTnLst>
                          </p:cTn>
                        </p:par>
                      </p:childTnLst>
                    </p:cTn>
                  </p:par>
                  <p:par>
                    <p:cTn id="36" fill="hold" nodeType="clickPar">
                      <p:stCondLst>
                        <p:cond delay="indefinite"/>
                      </p:stCondLst>
                      <p:childTnLst>
                        <p:par>
                          <p:cTn id="37" fill="hold" nodeType="withGroup">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63527"/>
                                        </p:tgtEl>
                                        <p:attrNameLst>
                                          <p:attrName>style.visibility</p:attrName>
                                        </p:attrNameLst>
                                      </p:cBhvr>
                                      <p:to>
                                        <p:strVal val="visible"/>
                                      </p:to>
                                    </p:set>
                                    <p:animEffect transition="in" filter="dissolve">
                                      <p:cBhvr>
                                        <p:cTn id="40" dur="500"/>
                                        <p:tgtEl>
                                          <p:spTgt spid="3635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3524" grpId="0" animBg="1"/>
      <p:bldP spid="363525" grpId="0"/>
      <p:bldP spid="363526" grpId="0"/>
      <p:bldP spid="3635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r>
              <a:rPr lang="en-US" altLang="zh-CN" sz="1200" b="0">
                <a:solidFill>
                  <a:srgbClr val="4D4D4D"/>
                </a:solidFill>
                <a:latin typeface="Arial" panose="020B0604020202020204" pitchFamily="34" charset="0"/>
              </a:rPr>
              <a:t>-</a:t>
            </a:r>
            <a:fld id="{F2295085-5AE3-40CC-B492-F315517059CD}" type="slidenum">
              <a:rPr lang="en-US" altLang="zh-CN" sz="1200" b="0">
                <a:solidFill>
                  <a:srgbClr val="4D4D4D"/>
                </a:solidFill>
                <a:latin typeface="Arial" panose="020B0604020202020204" pitchFamily="34" charset="0"/>
              </a:rPr>
              <a:pPr eaLnBrk="1" hangingPunct="1"/>
              <a:t>18</a:t>
            </a:fld>
            <a:r>
              <a:rPr lang="en-US" altLang="zh-CN" sz="1200" b="0">
                <a:solidFill>
                  <a:srgbClr val="4D4D4D"/>
                </a:solidFill>
                <a:latin typeface="Arial" panose="020B0604020202020204" pitchFamily="34" charset="0"/>
              </a:rPr>
              <a:t>-</a:t>
            </a:r>
          </a:p>
        </p:txBody>
      </p:sp>
      <p:sp>
        <p:nvSpPr>
          <p:cNvPr id="30724" name="Rectangle 3"/>
          <p:cNvSpPr>
            <a:spLocks noGrp="1" noChangeArrowheads="1"/>
          </p:cNvSpPr>
          <p:nvPr>
            <p:ph type="body" idx="1"/>
          </p:nvPr>
        </p:nvSpPr>
        <p:spPr>
          <a:xfrm>
            <a:off x="687388" y="1353514"/>
            <a:ext cx="7772400" cy="5037012"/>
          </a:xfrm>
        </p:spPr>
        <p:txBody>
          <a:bodyPr>
            <a:normAutofit/>
          </a:bodyPr>
          <a:lstStyle/>
          <a:p>
            <a:pPr eaLnBrk="1" hangingPunct="1">
              <a:lnSpc>
                <a:spcPct val="90000"/>
              </a:lnSpc>
            </a:pPr>
            <a:r>
              <a:rPr lang="zh-CN" altLang="en-US" sz="2600" dirty="0"/>
              <a:t>本课程是软件工程类专业课程，侧重于工程实践能力的培养，强调分析和设计技能。</a:t>
            </a:r>
            <a:endParaRPr lang="en-US" altLang="zh-CN" sz="2600" dirty="0"/>
          </a:p>
          <a:p>
            <a:pPr lvl="1">
              <a:buFont typeface="Trebuchet MS" panose="020B0603020202020204" pitchFamily="34" charset="0"/>
              <a:buChar char="−"/>
            </a:pPr>
            <a:r>
              <a:rPr lang="zh-CN" altLang="en-US" sz="2200" dirty="0">
                <a:solidFill>
                  <a:srgbClr val="00B0F0"/>
                </a:solidFill>
              </a:rPr>
              <a:t>过程驱动：围绕分析和设计过程，关注各阶段建模技术的应用</a:t>
            </a:r>
          </a:p>
          <a:p>
            <a:pPr lvl="1">
              <a:buFont typeface="Trebuchet MS" panose="020B0603020202020204" pitchFamily="34" charset="0"/>
              <a:buChar char="−"/>
            </a:pPr>
            <a:r>
              <a:rPr lang="zh-CN" altLang="en-US" sz="2400" dirty="0">
                <a:solidFill>
                  <a:srgbClr val="00B0F0"/>
                </a:solidFill>
              </a:rPr>
              <a:t>案例驱动：围绕具体案例，讲解面向对象分析和设计的思维方式和解决问题的方法</a:t>
            </a:r>
            <a:endParaRPr lang="en-US" altLang="zh-CN" sz="2400" dirty="0">
              <a:solidFill>
                <a:srgbClr val="00B0F0"/>
              </a:solidFill>
            </a:endParaRPr>
          </a:p>
          <a:p>
            <a:pPr eaLnBrk="1" hangingPunct="1">
              <a:lnSpc>
                <a:spcPct val="90000"/>
              </a:lnSpc>
            </a:pPr>
            <a:r>
              <a:rPr lang="zh-CN" altLang="en-US" sz="2600" dirty="0"/>
              <a:t>课程重点不是理论或知识，而是通过实践建立对象思维方式，并培养运用</a:t>
            </a:r>
            <a:r>
              <a:rPr lang="en-US" altLang="zh-CN" sz="2600" dirty="0"/>
              <a:t>UML</a:t>
            </a:r>
            <a:r>
              <a:rPr lang="zh-CN" altLang="en-US" sz="2600" dirty="0"/>
              <a:t>来表达这种思维方式的</a:t>
            </a:r>
            <a:r>
              <a:rPr lang="zh-CN" altLang="en-US" sz="2600" dirty="0">
                <a:solidFill>
                  <a:schemeClr val="hlink"/>
                </a:solidFill>
              </a:rPr>
              <a:t>技能</a:t>
            </a:r>
            <a:r>
              <a:rPr lang="zh-CN" altLang="en-US" sz="2600" dirty="0"/>
              <a:t>，从而完成面向对象分析和设计</a:t>
            </a:r>
            <a:endParaRPr lang="en-US" altLang="zh-CN" sz="2600" dirty="0"/>
          </a:p>
          <a:p>
            <a:pPr lvl="1" eaLnBrk="1" hangingPunct="1">
              <a:lnSpc>
                <a:spcPct val="90000"/>
              </a:lnSpc>
            </a:pPr>
            <a:r>
              <a:rPr lang="zh-CN" altLang="en-US" sz="2200" dirty="0">
                <a:solidFill>
                  <a:srgbClr val="00B0F0"/>
                </a:solidFill>
              </a:rPr>
              <a:t>通过课外阅读、作业和实践来弥补课堂不足</a:t>
            </a:r>
          </a:p>
          <a:p>
            <a:pPr lvl="1" eaLnBrk="1" hangingPunct="1">
              <a:lnSpc>
                <a:spcPct val="90000"/>
              </a:lnSpc>
            </a:pPr>
            <a:r>
              <a:rPr lang="zh-CN" altLang="en-US" sz="2200" dirty="0">
                <a:solidFill>
                  <a:srgbClr val="00B0F0"/>
                </a:solidFill>
              </a:rPr>
              <a:t>不需死记硬背，在实践中掌握相关理论和方法</a:t>
            </a:r>
          </a:p>
        </p:txBody>
      </p:sp>
      <p:sp>
        <p:nvSpPr>
          <p:cNvPr id="6" name="Rectangle 2"/>
          <p:cNvSpPr>
            <a:spLocks noGrp="1" noChangeArrowheads="1"/>
          </p:cNvSpPr>
          <p:nvPr>
            <p:ph type="title"/>
          </p:nvPr>
        </p:nvSpPr>
        <p:spPr>
          <a:xfrm>
            <a:off x="523875" y="260350"/>
            <a:ext cx="7935913" cy="647700"/>
          </a:xfrm>
        </p:spPr>
        <p:txBody>
          <a:bodyPr>
            <a:normAutofit fontScale="90000"/>
          </a:bodyPr>
          <a:lstStyle/>
          <a:p>
            <a:r>
              <a:rPr lang="zh-CN" altLang="en-US" dirty="0"/>
              <a:t>五、为什么学本课程与怎么学？</a:t>
            </a:r>
          </a:p>
        </p:txBody>
      </p:sp>
    </p:spTree>
    <p:extLst>
      <p:ext uri="{BB962C8B-B14F-4D97-AF65-F5344CB8AC3E}">
        <p14:creationId xmlns:p14="http://schemas.microsoft.com/office/powerpoint/2010/main" val="2488339775"/>
      </p:ext>
    </p:extLst>
  </p:cSld>
  <p:clrMapOvr>
    <a:masterClrMapping/>
  </p:clrMapOvr>
  <p:transition>
    <p:comb/>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r>
              <a:rPr lang="en-US" altLang="zh-CN" sz="1200" b="0">
                <a:solidFill>
                  <a:srgbClr val="4D4D4D"/>
                </a:solidFill>
                <a:latin typeface="Arial" panose="020B0604020202020204" pitchFamily="34" charset="0"/>
              </a:rPr>
              <a:t>-</a:t>
            </a:r>
            <a:fld id="{A3D8A004-4268-4A61-BBA7-59B176060459}" type="slidenum">
              <a:rPr lang="en-US" altLang="zh-CN" sz="1200" b="0">
                <a:solidFill>
                  <a:srgbClr val="4D4D4D"/>
                </a:solidFill>
                <a:latin typeface="Arial" panose="020B0604020202020204" pitchFamily="34" charset="0"/>
              </a:rPr>
              <a:pPr eaLnBrk="1" hangingPunct="1"/>
              <a:t>19</a:t>
            </a:fld>
            <a:r>
              <a:rPr lang="en-US" altLang="zh-CN" sz="1200" b="0">
                <a:solidFill>
                  <a:srgbClr val="4D4D4D"/>
                </a:solidFill>
                <a:latin typeface="Arial" panose="020B0604020202020204" pitchFamily="34" charset="0"/>
              </a:rPr>
              <a:t>-</a:t>
            </a:r>
          </a:p>
        </p:txBody>
      </p:sp>
      <p:sp>
        <p:nvSpPr>
          <p:cNvPr id="32772" name="Rectangle 3"/>
          <p:cNvSpPr>
            <a:spLocks noGrp="1" noChangeArrowheads="1"/>
          </p:cNvSpPr>
          <p:nvPr>
            <p:ph type="body" idx="1"/>
          </p:nvPr>
        </p:nvSpPr>
        <p:spPr>
          <a:xfrm>
            <a:off x="523875" y="1369521"/>
            <a:ext cx="7772400" cy="4050792"/>
          </a:xfrm>
        </p:spPr>
        <p:txBody>
          <a:bodyPr>
            <a:noAutofit/>
          </a:bodyPr>
          <a:lstStyle/>
          <a:p>
            <a:r>
              <a:rPr lang="zh-CN" altLang="zh-CN" sz="2400" dirty="0">
                <a:solidFill>
                  <a:srgbClr val="00B0F0"/>
                </a:solidFill>
              </a:rPr>
              <a:t>教学方式</a:t>
            </a:r>
            <a:endParaRPr lang="en-US" altLang="zh-CN" sz="2400" dirty="0">
              <a:solidFill>
                <a:srgbClr val="00B0F0"/>
              </a:solidFill>
            </a:endParaRPr>
          </a:p>
          <a:p>
            <a:pPr marL="0" indent="0">
              <a:buNone/>
            </a:pPr>
            <a:r>
              <a:rPr lang="en-US" altLang="zh-CN" sz="2400" dirty="0"/>
              <a:t>  </a:t>
            </a:r>
            <a:r>
              <a:rPr lang="zh-CN" altLang="zh-CN" sz="2400" dirty="0"/>
              <a:t>课堂讲解</a:t>
            </a:r>
            <a:r>
              <a:rPr lang="zh-CN" altLang="en-US" sz="2400" dirty="0"/>
              <a:t>、</a:t>
            </a:r>
            <a:r>
              <a:rPr lang="zh-CN" altLang="zh-CN" sz="2400" dirty="0"/>
              <a:t>实验练习、</a:t>
            </a:r>
            <a:r>
              <a:rPr lang="zh-CN" altLang="en-US" sz="2400" dirty="0"/>
              <a:t>综合实践</a:t>
            </a:r>
            <a:r>
              <a:rPr lang="zh-CN" altLang="zh-CN" sz="2400" dirty="0"/>
              <a:t>等</a:t>
            </a:r>
            <a:r>
              <a:rPr lang="zh-CN" altLang="en-US" sz="2400" dirty="0"/>
              <a:t>三</a:t>
            </a:r>
            <a:r>
              <a:rPr lang="zh-CN" altLang="zh-CN" sz="2400" dirty="0"/>
              <a:t>部分。其中，课堂讲解主要采用传统教学方法进行；实验练习和</a:t>
            </a:r>
            <a:r>
              <a:rPr lang="zh-CN" altLang="en-US" sz="2400" dirty="0"/>
              <a:t>综合实践</a:t>
            </a:r>
            <a:r>
              <a:rPr lang="zh-CN" altLang="zh-CN" sz="2400" dirty="0"/>
              <a:t>主要采用学生</a:t>
            </a:r>
            <a:r>
              <a:rPr lang="zh-CN" altLang="en-US" sz="2400" dirty="0"/>
              <a:t>小组</a:t>
            </a:r>
            <a:r>
              <a:rPr lang="zh-CN" altLang="zh-CN" sz="2400" dirty="0"/>
              <a:t>做实验和</a:t>
            </a:r>
            <a:r>
              <a:rPr lang="zh-CN" altLang="en-US" sz="2400" dirty="0"/>
              <a:t>实践</a:t>
            </a:r>
            <a:r>
              <a:rPr lang="zh-CN" altLang="zh-CN" sz="2400" dirty="0"/>
              <a:t>的形式进行。</a:t>
            </a:r>
          </a:p>
          <a:p>
            <a:r>
              <a:rPr lang="zh-CN" altLang="en-US" sz="2400" dirty="0">
                <a:solidFill>
                  <a:srgbClr val="00B0F0"/>
                </a:solidFill>
              </a:rPr>
              <a:t>基础</a:t>
            </a:r>
          </a:p>
          <a:p>
            <a:pPr lvl="1" eaLnBrk="1" hangingPunct="1"/>
            <a:r>
              <a:rPr lang="zh-CN" altLang="en-US" sz="2400" dirty="0"/>
              <a:t>知识储备：软件工程、面向对象程序设计</a:t>
            </a:r>
          </a:p>
          <a:p>
            <a:pPr lvl="1" eaLnBrk="1" hangingPunct="1"/>
            <a:r>
              <a:rPr lang="zh-CN" altLang="en-US" sz="2400" dirty="0"/>
              <a:t>实践储备：了解工程项目的特点，最好有实际工程项目开发背景</a:t>
            </a:r>
            <a:endParaRPr lang="en-US" altLang="zh-CN" sz="2400" dirty="0"/>
          </a:p>
          <a:p>
            <a:r>
              <a:rPr lang="zh-CN" altLang="en-US" sz="2400" dirty="0">
                <a:solidFill>
                  <a:srgbClr val="00B0F0"/>
                </a:solidFill>
              </a:rPr>
              <a:t>定位</a:t>
            </a:r>
          </a:p>
          <a:p>
            <a:pPr lvl="1" eaLnBrk="1" hangingPunct="1"/>
            <a:r>
              <a:rPr kumimoji="0" lang="zh-CN" altLang="en-US" sz="2400" dirty="0"/>
              <a:t>从事软件相关行业工作：分析、设计、编码、测试或管理、维护工作</a:t>
            </a:r>
            <a:endParaRPr lang="en-US" altLang="zh-CN" sz="2400" dirty="0"/>
          </a:p>
        </p:txBody>
      </p:sp>
      <p:sp>
        <p:nvSpPr>
          <p:cNvPr id="6" name="Rectangle 2"/>
          <p:cNvSpPr>
            <a:spLocks noGrp="1" noChangeArrowheads="1"/>
          </p:cNvSpPr>
          <p:nvPr>
            <p:ph type="title"/>
          </p:nvPr>
        </p:nvSpPr>
        <p:spPr>
          <a:xfrm>
            <a:off x="523875" y="260350"/>
            <a:ext cx="7935913" cy="647700"/>
          </a:xfrm>
        </p:spPr>
        <p:txBody>
          <a:bodyPr>
            <a:normAutofit fontScale="90000"/>
          </a:bodyPr>
          <a:lstStyle/>
          <a:p>
            <a:r>
              <a:rPr lang="zh-CN" altLang="en-US" dirty="0"/>
              <a:t>五、为什么学本课程与怎么学？</a:t>
            </a:r>
          </a:p>
        </p:txBody>
      </p:sp>
    </p:spTree>
    <p:extLst>
      <p:ext uri="{BB962C8B-B14F-4D97-AF65-F5344CB8AC3E}">
        <p14:creationId xmlns:p14="http://schemas.microsoft.com/office/powerpoint/2010/main" val="3399063166"/>
      </p:ext>
    </p:extLst>
  </p:cSld>
  <p:clrMapOvr>
    <a:masterClrMapping/>
  </p:clrMapOvr>
  <p:transition>
    <p:split orient="vert" dir="in"/>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484632"/>
            <a:ext cx="7772400" cy="711122"/>
          </a:xfrm>
        </p:spPr>
        <p:txBody>
          <a:bodyPr>
            <a:normAutofit/>
          </a:bodyPr>
          <a:lstStyle/>
          <a:p>
            <a:r>
              <a:rPr lang="zh-CN" altLang="en-US" dirty="0"/>
              <a:t>一、绪论</a:t>
            </a:r>
          </a:p>
        </p:txBody>
      </p:sp>
      <p:sp>
        <p:nvSpPr>
          <p:cNvPr id="3" name="内容占位符 2"/>
          <p:cNvSpPr>
            <a:spLocks noGrp="1"/>
          </p:cNvSpPr>
          <p:nvPr>
            <p:ph idx="1"/>
          </p:nvPr>
        </p:nvSpPr>
        <p:spPr>
          <a:xfrm>
            <a:off x="744890" y="1478555"/>
            <a:ext cx="7772400" cy="2991032"/>
          </a:xfrm>
        </p:spPr>
        <p:txBody>
          <a:bodyPr>
            <a:noAutofit/>
          </a:bodyPr>
          <a:lstStyle/>
          <a:p>
            <a:pPr marL="0" indent="0">
              <a:buNone/>
            </a:pPr>
            <a:r>
              <a:rPr lang="zh-CN" altLang="en-US" sz="2400" dirty="0">
                <a:solidFill>
                  <a:srgbClr val="0070C0"/>
                </a:solidFill>
              </a:rPr>
              <a:t>（一）引言</a:t>
            </a:r>
            <a:endParaRPr lang="en-US" altLang="zh-CN" sz="2400" dirty="0">
              <a:solidFill>
                <a:srgbClr val="0070C0"/>
              </a:solidFill>
            </a:endParaRPr>
          </a:p>
          <a:p>
            <a:pPr marL="0" indent="0">
              <a:buNone/>
            </a:pPr>
            <a:r>
              <a:rPr lang="zh-CN" altLang="en-US" sz="2400" dirty="0">
                <a:solidFill>
                  <a:srgbClr val="0070C0"/>
                </a:solidFill>
              </a:rPr>
              <a:t>（二）软件为什么需要设计</a:t>
            </a:r>
            <a:endParaRPr lang="en-US" altLang="zh-CN" sz="2400" dirty="0">
              <a:solidFill>
                <a:srgbClr val="0070C0"/>
              </a:solidFill>
            </a:endParaRPr>
          </a:p>
          <a:p>
            <a:pPr marL="0" indent="0">
              <a:buNone/>
            </a:pPr>
            <a:r>
              <a:rPr lang="zh-CN" altLang="en-US" sz="2400" dirty="0">
                <a:solidFill>
                  <a:srgbClr val="0070C0"/>
                </a:solidFill>
              </a:rPr>
              <a:t>（三）软件设计什么</a:t>
            </a:r>
            <a:endParaRPr lang="en-US" altLang="zh-CN" sz="2400" dirty="0">
              <a:solidFill>
                <a:srgbClr val="0070C0"/>
              </a:solidFill>
            </a:endParaRPr>
          </a:p>
          <a:p>
            <a:pPr marL="0" indent="0">
              <a:buNone/>
            </a:pPr>
            <a:r>
              <a:rPr lang="zh-CN" altLang="en-US" sz="2400" dirty="0">
                <a:solidFill>
                  <a:srgbClr val="0070C0"/>
                </a:solidFill>
              </a:rPr>
              <a:t>（四）软件设计的方法是什么</a:t>
            </a:r>
            <a:endParaRPr lang="en-US" altLang="zh-CN" sz="2400" dirty="0">
              <a:solidFill>
                <a:srgbClr val="0070C0"/>
              </a:solidFill>
            </a:endParaRPr>
          </a:p>
          <a:p>
            <a:pPr marL="0" indent="0">
              <a:buNone/>
            </a:pPr>
            <a:r>
              <a:rPr lang="zh-CN" altLang="en-US" sz="2400" dirty="0">
                <a:solidFill>
                  <a:srgbClr val="0070C0"/>
                </a:solidFill>
              </a:rPr>
              <a:t>（五）通过这门课程学什么，怎么学</a:t>
            </a:r>
            <a:endParaRPr lang="en-US" altLang="zh-CN" sz="2400" dirty="0">
              <a:solidFill>
                <a:srgbClr val="0070C0"/>
              </a:solidFill>
            </a:endParaRPr>
          </a:p>
          <a:p>
            <a:pPr marL="0" indent="0">
              <a:buNone/>
            </a:pPr>
            <a:r>
              <a:rPr lang="zh-CN" altLang="en-US" sz="2400" dirty="0">
                <a:solidFill>
                  <a:srgbClr val="0070C0"/>
                </a:solidFill>
              </a:rPr>
              <a:t>（六）软件方法简介</a:t>
            </a:r>
            <a:endParaRPr lang="en-US" altLang="zh-CN" sz="2400" dirty="0">
              <a:solidFill>
                <a:srgbClr val="0070C0"/>
              </a:solidFill>
            </a:endParaRPr>
          </a:p>
        </p:txBody>
      </p:sp>
    </p:spTree>
    <p:extLst>
      <p:ext uri="{BB962C8B-B14F-4D97-AF65-F5344CB8AC3E}">
        <p14:creationId xmlns:p14="http://schemas.microsoft.com/office/powerpoint/2010/main" val="3305208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r>
              <a:rPr lang="en-US" altLang="zh-CN" sz="1200" b="0">
                <a:solidFill>
                  <a:srgbClr val="4D4D4D"/>
                </a:solidFill>
                <a:latin typeface="Arial" panose="020B0604020202020204" pitchFamily="34" charset="0"/>
              </a:rPr>
              <a:t>-</a:t>
            </a:r>
            <a:fld id="{A3D8A004-4268-4A61-BBA7-59B176060459}" type="slidenum">
              <a:rPr lang="en-US" altLang="zh-CN" sz="1200" b="0">
                <a:solidFill>
                  <a:srgbClr val="4D4D4D"/>
                </a:solidFill>
                <a:latin typeface="Arial" panose="020B0604020202020204" pitchFamily="34" charset="0"/>
              </a:rPr>
              <a:pPr eaLnBrk="1" hangingPunct="1"/>
              <a:t>20</a:t>
            </a:fld>
            <a:r>
              <a:rPr lang="en-US" altLang="zh-CN" sz="1200" b="0">
                <a:solidFill>
                  <a:srgbClr val="4D4D4D"/>
                </a:solidFill>
                <a:latin typeface="Arial" panose="020B0604020202020204" pitchFamily="34" charset="0"/>
              </a:rPr>
              <a:t>-</a:t>
            </a:r>
          </a:p>
        </p:txBody>
      </p:sp>
      <p:sp>
        <p:nvSpPr>
          <p:cNvPr id="32772" name="Rectangle 3"/>
          <p:cNvSpPr>
            <a:spLocks noGrp="1" noChangeArrowheads="1"/>
          </p:cNvSpPr>
          <p:nvPr>
            <p:ph type="body" idx="1"/>
          </p:nvPr>
        </p:nvSpPr>
        <p:spPr>
          <a:xfrm>
            <a:off x="605631" y="1318150"/>
            <a:ext cx="7952742" cy="5051828"/>
          </a:xfrm>
        </p:spPr>
        <p:txBody>
          <a:bodyPr>
            <a:noAutofit/>
          </a:bodyPr>
          <a:lstStyle/>
          <a:p>
            <a:pPr eaLnBrk="1" hangingPunct="1"/>
            <a:r>
              <a:rPr lang="zh-CN" altLang="en-US" sz="2800" dirty="0"/>
              <a:t>参考书</a:t>
            </a:r>
            <a:endParaRPr lang="en-US" altLang="zh-CN" sz="2800" dirty="0"/>
          </a:p>
          <a:p>
            <a:pPr marL="617220" lvl="1" indent="-342900" algn="just">
              <a:lnSpc>
                <a:spcPct val="150000"/>
              </a:lnSpc>
              <a:buFont typeface="+mj-lt"/>
              <a:buAutoNum type="arabicPeriod"/>
            </a:pPr>
            <a:r>
              <a:rPr lang="en-US" altLang="zh-CN" sz="2000" dirty="0"/>
              <a:t>《</a:t>
            </a:r>
            <a:r>
              <a:rPr lang="zh-CN" altLang="en-US" sz="2000" dirty="0"/>
              <a:t>面向对象分析与设计</a:t>
            </a:r>
            <a:r>
              <a:rPr lang="en-US" altLang="zh-CN" sz="2000" dirty="0"/>
              <a:t>(UML)》,</a:t>
            </a:r>
            <a:r>
              <a:rPr lang="zh-CN" altLang="en-US" sz="2000" dirty="0"/>
              <a:t>侯爱民</a:t>
            </a:r>
            <a:r>
              <a:rPr lang="en-US" altLang="zh-CN" sz="2000" dirty="0"/>
              <a:t>,</a:t>
            </a:r>
            <a:r>
              <a:rPr lang="zh-CN" altLang="zh-CN" sz="2000" dirty="0"/>
              <a:t>清华大学出版社</a:t>
            </a:r>
            <a:r>
              <a:rPr lang="en-US" altLang="zh-CN" sz="2000" dirty="0"/>
              <a:t>,2015</a:t>
            </a:r>
          </a:p>
          <a:p>
            <a:pPr marL="617220" lvl="1" indent="-342900" algn="just">
              <a:lnSpc>
                <a:spcPct val="150000"/>
              </a:lnSpc>
              <a:buFont typeface="+mj-lt"/>
              <a:buAutoNum type="arabicPeriod"/>
            </a:pPr>
            <a:r>
              <a:rPr lang="en-US" altLang="zh-CN" sz="2000" dirty="0"/>
              <a:t>UML2</a:t>
            </a:r>
            <a:r>
              <a:rPr lang="zh-CN" altLang="en-US" sz="2000" dirty="0"/>
              <a:t>面向对象的分析与设计，清华大学出版社，</a:t>
            </a:r>
            <a:r>
              <a:rPr lang="en-US" altLang="zh-CN" sz="2000" dirty="0"/>
              <a:t>2013.4</a:t>
            </a:r>
          </a:p>
          <a:p>
            <a:pPr marL="617220" lvl="1" indent="-342900" algn="just">
              <a:lnSpc>
                <a:spcPct val="150000"/>
              </a:lnSpc>
              <a:buFont typeface="+mj-lt"/>
              <a:buAutoNum type="arabicPeriod"/>
            </a:pPr>
            <a:r>
              <a:rPr lang="en-US" altLang="zh-CN" sz="2000" dirty="0"/>
              <a:t>Object-Oriented Analysis and Design with Applications (3rd)</a:t>
            </a:r>
            <a:r>
              <a:rPr lang="zh-CN" altLang="en-US" sz="2000" dirty="0"/>
              <a:t> 面向对象分析与设计</a:t>
            </a:r>
            <a:r>
              <a:rPr lang="en-US" altLang="zh-CN" sz="2000" dirty="0"/>
              <a:t>(</a:t>
            </a:r>
            <a:r>
              <a:rPr lang="zh-CN" altLang="en-US" sz="2000" dirty="0"/>
              <a:t>第</a:t>
            </a:r>
            <a:r>
              <a:rPr lang="en-US" altLang="zh-CN" sz="2000" dirty="0"/>
              <a:t>3</a:t>
            </a:r>
            <a:r>
              <a:rPr lang="zh-CN" altLang="en-US" sz="2000" dirty="0"/>
              <a:t>版</a:t>
            </a:r>
            <a:r>
              <a:rPr lang="en-US" altLang="zh-CN" sz="2000" dirty="0"/>
              <a:t>)</a:t>
            </a:r>
            <a:r>
              <a:rPr lang="zh-CN" altLang="en-US" sz="2000" dirty="0"/>
              <a:t>，</a:t>
            </a:r>
            <a:r>
              <a:rPr lang="en-US" altLang="zh-CN" sz="2000" dirty="0"/>
              <a:t>UML</a:t>
            </a:r>
            <a:r>
              <a:rPr lang="zh-CN" altLang="en-US" sz="2000" dirty="0"/>
              <a:t>创始人</a:t>
            </a:r>
            <a:r>
              <a:rPr lang="en-US" altLang="zh-CN" sz="2000" dirty="0"/>
              <a:t>Grady </a:t>
            </a:r>
            <a:r>
              <a:rPr lang="en-US" altLang="zh-CN" sz="2000" dirty="0" err="1"/>
              <a:t>Booch</a:t>
            </a:r>
            <a:r>
              <a:rPr lang="zh-CN" altLang="en-US" sz="2000" dirty="0"/>
              <a:t>的代表作</a:t>
            </a:r>
          </a:p>
          <a:p>
            <a:pPr marL="617220" lvl="1" indent="-342900" algn="just">
              <a:lnSpc>
                <a:spcPct val="150000"/>
              </a:lnSpc>
              <a:buFont typeface="+mj-lt"/>
              <a:buAutoNum type="arabicPeriod"/>
            </a:pPr>
            <a:r>
              <a:rPr lang="en-US" altLang="zh-CN" sz="2000" dirty="0"/>
              <a:t>The Unified Modeling Language User Guide</a:t>
            </a:r>
            <a:r>
              <a:rPr lang="zh-CN" altLang="en-US" sz="2000" dirty="0"/>
              <a:t>（</a:t>
            </a:r>
            <a:r>
              <a:rPr lang="en-US" altLang="zh-CN" sz="2000" dirty="0"/>
              <a:t>UML</a:t>
            </a:r>
            <a:r>
              <a:rPr lang="zh-CN" altLang="en-US" sz="2000" dirty="0"/>
              <a:t>用户指南，第二版）</a:t>
            </a:r>
            <a:r>
              <a:rPr lang="en-US" altLang="zh-CN" sz="2000" dirty="0"/>
              <a:t>Grady </a:t>
            </a:r>
            <a:r>
              <a:rPr lang="en-US" altLang="zh-CN" sz="2000" dirty="0" err="1"/>
              <a:t>Booch</a:t>
            </a:r>
            <a:r>
              <a:rPr lang="en-US" altLang="zh-CN" sz="2000" dirty="0"/>
              <a:t>, James </a:t>
            </a:r>
            <a:r>
              <a:rPr lang="en-US" altLang="zh-CN" sz="2000" dirty="0" err="1"/>
              <a:t>Rumbaugh</a:t>
            </a:r>
            <a:r>
              <a:rPr lang="en-US" altLang="zh-CN" sz="2000" dirty="0"/>
              <a:t>, Ivar Jacobson</a:t>
            </a:r>
          </a:p>
          <a:p>
            <a:endParaRPr lang="zh-CN" altLang="en-US" dirty="0"/>
          </a:p>
        </p:txBody>
      </p:sp>
      <p:sp>
        <p:nvSpPr>
          <p:cNvPr id="6" name="Rectangle 2"/>
          <p:cNvSpPr>
            <a:spLocks noGrp="1" noChangeArrowheads="1"/>
          </p:cNvSpPr>
          <p:nvPr>
            <p:ph type="title"/>
          </p:nvPr>
        </p:nvSpPr>
        <p:spPr>
          <a:xfrm>
            <a:off x="523875" y="260350"/>
            <a:ext cx="7935913" cy="647700"/>
          </a:xfrm>
        </p:spPr>
        <p:txBody>
          <a:bodyPr>
            <a:normAutofit fontScale="90000"/>
          </a:bodyPr>
          <a:lstStyle/>
          <a:p>
            <a:r>
              <a:rPr lang="zh-CN" altLang="en-US" dirty="0"/>
              <a:t>五、为什么学本课程与怎么学？</a:t>
            </a:r>
          </a:p>
        </p:txBody>
      </p:sp>
    </p:spTree>
    <p:extLst>
      <p:ext uri="{BB962C8B-B14F-4D97-AF65-F5344CB8AC3E}">
        <p14:creationId xmlns:p14="http://schemas.microsoft.com/office/powerpoint/2010/main" val="1705079621"/>
      </p:ext>
    </p:extLst>
  </p:cSld>
  <p:clrMapOvr>
    <a:masterClrMapping/>
  </p:clrMapOvr>
  <p:transition>
    <p:split orient="vert" dir="in"/>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r>
              <a:rPr lang="en-US" altLang="zh-CN" sz="1200" b="0">
                <a:solidFill>
                  <a:srgbClr val="4D4D4D"/>
                </a:solidFill>
                <a:latin typeface="Arial" panose="020B0604020202020204" pitchFamily="34" charset="0"/>
              </a:rPr>
              <a:t>-</a:t>
            </a:r>
            <a:fld id="{7F818008-DFDA-432F-82FC-5570E1E5E93A}" type="slidenum">
              <a:rPr lang="en-US" altLang="zh-CN" sz="1200" b="0">
                <a:solidFill>
                  <a:srgbClr val="4D4D4D"/>
                </a:solidFill>
                <a:latin typeface="Arial" panose="020B0604020202020204" pitchFamily="34" charset="0"/>
              </a:rPr>
              <a:pPr eaLnBrk="1" hangingPunct="1"/>
              <a:t>21</a:t>
            </a:fld>
            <a:r>
              <a:rPr lang="en-US" altLang="zh-CN" sz="1200" b="0">
                <a:solidFill>
                  <a:srgbClr val="4D4D4D"/>
                </a:solidFill>
                <a:latin typeface="Arial" panose="020B0604020202020204" pitchFamily="34" charset="0"/>
              </a:rPr>
              <a:t>-</a:t>
            </a:r>
          </a:p>
        </p:txBody>
      </p:sp>
      <p:sp>
        <p:nvSpPr>
          <p:cNvPr id="33795" name="Rectangle 2"/>
          <p:cNvSpPr>
            <a:spLocks noGrp="1" noChangeArrowheads="1"/>
          </p:cNvSpPr>
          <p:nvPr>
            <p:ph type="title"/>
          </p:nvPr>
        </p:nvSpPr>
        <p:spPr>
          <a:xfrm>
            <a:off x="620125" y="156256"/>
            <a:ext cx="7772400" cy="818767"/>
          </a:xfrm>
        </p:spPr>
        <p:txBody>
          <a:bodyPr/>
          <a:lstStyle/>
          <a:p>
            <a:r>
              <a:rPr lang="zh-CN" altLang="en-US" dirty="0"/>
              <a:t>五、为什么学本课程与怎么学？</a:t>
            </a:r>
            <a:endParaRPr lang="en-US" altLang="zh-CN" dirty="0"/>
          </a:p>
        </p:txBody>
      </p:sp>
      <p:sp>
        <p:nvSpPr>
          <p:cNvPr id="33796" name="Rectangle 3"/>
          <p:cNvSpPr>
            <a:spLocks noGrp="1" noChangeArrowheads="1"/>
          </p:cNvSpPr>
          <p:nvPr>
            <p:ph type="body" sz="half" idx="1"/>
          </p:nvPr>
        </p:nvSpPr>
        <p:spPr>
          <a:xfrm>
            <a:off x="349321" y="1425646"/>
            <a:ext cx="4304872" cy="3977640"/>
          </a:xfrm>
        </p:spPr>
        <p:txBody>
          <a:bodyPr>
            <a:noAutofit/>
          </a:bodyPr>
          <a:lstStyle/>
          <a:p>
            <a:pPr eaLnBrk="1" hangingPunct="1">
              <a:lnSpc>
                <a:spcPct val="90000"/>
              </a:lnSpc>
            </a:pPr>
            <a:r>
              <a:rPr lang="en-US" altLang="zh-CN" sz="2400" dirty="0"/>
              <a:t>1. </a:t>
            </a:r>
            <a:r>
              <a:rPr lang="zh-CN" altLang="en-US" sz="2400" dirty="0"/>
              <a:t>绪论</a:t>
            </a:r>
            <a:r>
              <a:rPr lang="en-US" altLang="zh-CN" sz="2400" dirty="0"/>
              <a:t>(</a:t>
            </a:r>
            <a:r>
              <a:rPr lang="en-US" altLang="zh-CN" sz="2400" dirty="0">
                <a:solidFill>
                  <a:srgbClr val="00B0F0"/>
                </a:solidFill>
              </a:rPr>
              <a:t>2</a:t>
            </a:r>
            <a:r>
              <a:rPr lang="en-US" altLang="zh-CN" sz="2400" dirty="0"/>
              <a:t>)</a:t>
            </a:r>
            <a:r>
              <a:rPr lang="zh-CN" altLang="en-US" sz="2400" dirty="0"/>
              <a:t>：</a:t>
            </a:r>
            <a:br>
              <a:rPr lang="zh-CN" altLang="en-US" sz="2400" dirty="0"/>
            </a:br>
            <a:r>
              <a:rPr lang="zh-CN" altLang="en-US" sz="2400" dirty="0"/>
              <a:t>软件方法介绍</a:t>
            </a:r>
            <a:endParaRPr lang="en-US" altLang="zh-CN" sz="2400" dirty="0"/>
          </a:p>
          <a:p>
            <a:pPr eaLnBrk="1" hangingPunct="1">
              <a:lnSpc>
                <a:spcPct val="90000"/>
              </a:lnSpc>
            </a:pPr>
            <a:r>
              <a:rPr lang="en-US" altLang="zh-CN" sz="2400" dirty="0"/>
              <a:t>2. UML </a:t>
            </a:r>
            <a:r>
              <a:rPr lang="zh-CN" altLang="en-US" sz="2400" dirty="0"/>
              <a:t>概述</a:t>
            </a:r>
            <a:r>
              <a:rPr lang="en-US" altLang="zh-CN" sz="2400" dirty="0"/>
              <a:t>(</a:t>
            </a:r>
            <a:r>
              <a:rPr lang="en-US" altLang="zh-CN" sz="2400" dirty="0">
                <a:solidFill>
                  <a:srgbClr val="00B0F0"/>
                </a:solidFill>
              </a:rPr>
              <a:t>4</a:t>
            </a:r>
            <a:r>
              <a:rPr lang="en-US" altLang="zh-CN" sz="2400" dirty="0"/>
              <a:t>)</a:t>
            </a:r>
            <a:r>
              <a:rPr lang="zh-CN" altLang="en-US" sz="2400" dirty="0"/>
              <a:t> ：</a:t>
            </a:r>
            <a:br>
              <a:rPr lang="zh-CN" altLang="en-US" sz="2400" dirty="0"/>
            </a:br>
            <a:r>
              <a:rPr lang="en-US" altLang="zh-CN" sz="2400" dirty="0"/>
              <a:t>UML</a:t>
            </a:r>
            <a:r>
              <a:rPr lang="zh-CN" altLang="en-US" sz="2400" dirty="0"/>
              <a:t>简介、组成结构、概念模型</a:t>
            </a:r>
          </a:p>
          <a:p>
            <a:pPr eaLnBrk="1" hangingPunct="1">
              <a:lnSpc>
                <a:spcPct val="90000"/>
              </a:lnSpc>
            </a:pPr>
            <a:r>
              <a:rPr lang="en-US" altLang="zh-CN" sz="2400" dirty="0"/>
              <a:t>3.UML </a:t>
            </a:r>
            <a:r>
              <a:rPr lang="zh-CN" altLang="en-US" sz="2400" dirty="0"/>
              <a:t>工具 </a:t>
            </a:r>
            <a:r>
              <a:rPr lang="en-US" altLang="zh-CN" sz="2400" dirty="0"/>
              <a:t>(</a:t>
            </a:r>
            <a:r>
              <a:rPr lang="en-US" altLang="zh-CN" sz="2400" dirty="0">
                <a:solidFill>
                  <a:srgbClr val="00B0F0"/>
                </a:solidFill>
              </a:rPr>
              <a:t>2</a:t>
            </a:r>
            <a:r>
              <a:rPr lang="en-US" altLang="zh-CN" sz="2400" dirty="0"/>
              <a:t>)</a:t>
            </a:r>
            <a:r>
              <a:rPr lang="zh-CN" altLang="en-US" sz="2400" dirty="0"/>
              <a:t> ：</a:t>
            </a:r>
            <a:br>
              <a:rPr lang="zh-CN" altLang="en-US" sz="2400" dirty="0"/>
            </a:br>
            <a:r>
              <a:rPr lang="zh-CN" altLang="en-US" sz="2400" dirty="0"/>
              <a:t>使用 </a:t>
            </a:r>
            <a:r>
              <a:rPr lang="en-US" altLang="zh-CN" sz="2400" dirty="0"/>
              <a:t>Rational Rose </a:t>
            </a:r>
          </a:p>
          <a:p>
            <a:pPr eaLnBrk="1" hangingPunct="1">
              <a:lnSpc>
                <a:spcPct val="90000"/>
              </a:lnSpc>
            </a:pPr>
            <a:r>
              <a:rPr lang="en-US" altLang="zh-CN" sz="2400" dirty="0"/>
              <a:t>4. </a:t>
            </a:r>
            <a:r>
              <a:rPr lang="zh-CN" altLang="en-US" sz="2400" dirty="0"/>
              <a:t>用例建模 </a:t>
            </a:r>
            <a:r>
              <a:rPr lang="en-US" altLang="zh-CN" sz="2400" dirty="0"/>
              <a:t>(</a:t>
            </a:r>
            <a:r>
              <a:rPr lang="en-US" altLang="zh-CN" sz="2400" dirty="0">
                <a:solidFill>
                  <a:srgbClr val="00B0F0"/>
                </a:solidFill>
              </a:rPr>
              <a:t>4</a:t>
            </a:r>
            <a:r>
              <a:rPr lang="en-US" altLang="zh-CN" sz="2400" dirty="0"/>
              <a:t>)</a:t>
            </a:r>
            <a:r>
              <a:rPr lang="zh-CN" altLang="en-US" sz="2400" dirty="0"/>
              <a:t> ：</a:t>
            </a:r>
            <a:br>
              <a:rPr lang="zh-CN" altLang="en-US" sz="2400" dirty="0"/>
            </a:br>
            <a:r>
              <a:rPr lang="zh-CN" altLang="en-US" sz="2400" dirty="0"/>
              <a:t>用例建模及案例实践</a:t>
            </a:r>
          </a:p>
          <a:p>
            <a:r>
              <a:rPr lang="en-US" altLang="zh-CN" sz="2400" dirty="0"/>
              <a:t>5</a:t>
            </a:r>
            <a:r>
              <a:rPr lang="zh-CN" altLang="en-US" sz="2400" dirty="0"/>
              <a:t>、结构建模（</a:t>
            </a:r>
            <a:r>
              <a:rPr lang="en-US" altLang="zh-CN" sz="2400" dirty="0">
                <a:solidFill>
                  <a:srgbClr val="00B0F0"/>
                </a:solidFill>
              </a:rPr>
              <a:t>6</a:t>
            </a:r>
            <a:r>
              <a:rPr lang="en-US" altLang="zh-CN" sz="2400" dirty="0"/>
              <a:t>)</a:t>
            </a:r>
          </a:p>
          <a:p>
            <a:pPr marL="0" indent="0">
              <a:buNone/>
            </a:pPr>
            <a:r>
              <a:rPr lang="zh-CN" altLang="en-US" sz="2400" dirty="0"/>
              <a:t> 类图、对象图、包图的组成，建模与实践</a:t>
            </a:r>
            <a:br>
              <a:rPr lang="zh-CN" altLang="en-US" sz="2400" dirty="0"/>
            </a:br>
            <a:endParaRPr lang="zh-CN" altLang="en-US" sz="2400" dirty="0"/>
          </a:p>
        </p:txBody>
      </p:sp>
      <p:sp>
        <p:nvSpPr>
          <p:cNvPr id="33797" name="Rectangle 4"/>
          <p:cNvSpPr>
            <a:spLocks noGrp="1" noChangeArrowheads="1"/>
          </p:cNvSpPr>
          <p:nvPr>
            <p:ph type="body" sz="half" idx="2"/>
          </p:nvPr>
        </p:nvSpPr>
        <p:spPr>
          <a:xfrm>
            <a:off x="4760911" y="1425646"/>
            <a:ext cx="4202495" cy="4606364"/>
          </a:xfrm>
          <a:noFill/>
        </p:spPr>
        <p:txBody>
          <a:bodyPr>
            <a:noAutofit/>
          </a:bodyPr>
          <a:lstStyle/>
          <a:p>
            <a:r>
              <a:rPr lang="en-US" altLang="zh-CN" sz="2400" dirty="0"/>
              <a:t>6.  </a:t>
            </a:r>
            <a:r>
              <a:rPr lang="zh-CN" altLang="en-US" sz="2400" dirty="0"/>
              <a:t>交互建模（</a:t>
            </a:r>
            <a:r>
              <a:rPr lang="en-US" altLang="zh-CN" sz="2400" dirty="0">
                <a:solidFill>
                  <a:srgbClr val="00B0F0"/>
                </a:solidFill>
              </a:rPr>
              <a:t>4</a:t>
            </a:r>
            <a:r>
              <a:rPr lang="zh-CN" altLang="en-US" sz="2400" dirty="0"/>
              <a:t>）：</a:t>
            </a:r>
            <a:br>
              <a:rPr lang="zh-CN" altLang="en-US" sz="2400" dirty="0"/>
            </a:br>
            <a:r>
              <a:rPr lang="zh-CN" altLang="en-US" sz="2400" dirty="0"/>
              <a:t>顺序图、协作图的组成与建模，以及案例实践</a:t>
            </a:r>
          </a:p>
          <a:p>
            <a:r>
              <a:rPr lang="en-US" altLang="zh-CN" sz="2400" dirty="0"/>
              <a:t>7. </a:t>
            </a:r>
            <a:r>
              <a:rPr lang="zh-CN" altLang="en-US" sz="2400" dirty="0"/>
              <a:t>行为建模</a:t>
            </a:r>
            <a:r>
              <a:rPr lang="en-US" altLang="zh-CN" sz="2400" dirty="0"/>
              <a:t>(</a:t>
            </a:r>
            <a:r>
              <a:rPr lang="en-US" altLang="zh-CN" sz="2400" dirty="0">
                <a:solidFill>
                  <a:srgbClr val="00B0F0"/>
                </a:solidFill>
              </a:rPr>
              <a:t>4</a:t>
            </a:r>
            <a:r>
              <a:rPr lang="en-US" altLang="zh-CN" sz="2400" dirty="0"/>
              <a:t>)</a:t>
            </a:r>
            <a:r>
              <a:rPr lang="zh-CN" altLang="en-US" sz="2400" dirty="0"/>
              <a:t> ：</a:t>
            </a:r>
            <a:br>
              <a:rPr lang="zh-CN" altLang="en-US" sz="2400" dirty="0"/>
            </a:br>
            <a:r>
              <a:rPr lang="zh-CN" altLang="en-US" sz="2400" dirty="0"/>
              <a:t>状态图、活动图的组成与建模，以及案例实践</a:t>
            </a:r>
          </a:p>
          <a:p>
            <a:pPr eaLnBrk="1" hangingPunct="1">
              <a:lnSpc>
                <a:spcPct val="90000"/>
              </a:lnSpc>
            </a:pPr>
            <a:r>
              <a:rPr lang="en-US" altLang="zh-CN" sz="2400" dirty="0"/>
              <a:t>8. </a:t>
            </a:r>
            <a:r>
              <a:rPr lang="zh-CN" altLang="en-US" sz="2400" dirty="0"/>
              <a:t>部署建模</a:t>
            </a:r>
            <a:r>
              <a:rPr lang="en-US" altLang="zh-CN" sz="2400" dirty="0"/>
              <a:t>(</a:t>
            </a:r>
            <a:r>
              <a:rPr lang="en-US" altLang="zh-CN" sz="2400" dirty="0">
                <a:solidFill>
                  <a:srgbClr val="00B0F0"/>
                </a:solidFill>
              </a:rPr>
              <a:t>2</a:t>
            </a:r>
            <a:r>
              <a:rPr lang="en-US" altLang="zh-CN" sz="2400" dirty="0"/>
              <a:t>)</a:t>
            </a:r>
            <a:r>
              <a:rPr lang="zh-CN" altLang="en-US" sz="2400" dirty="0"/>
              <a:t> ：</a:t>
            </a:r>
            <a:br>
              <a:rPr lang="zh-CN" altLang="en-US" sz="2400" dirty="0"/>
            </a:br>
            <a:r>
              <a:rPr lang="zh-CN" altLang="en-US" sz="2400" dirty="0"/>
              <a:t>组件图、部署图的组成与建模，及案例实践</a:t>
            </a:r>
          </a:p>
          <a:p>
            <a:pPr eaLnBrk="1" hangingPunct="1">
              <a:lnSpc>
                <a:spcPct val="90000"/>
              </a:lnSpc>
            </a:pPr>
            <a:r>
              <a:rPr lang="en-US" altLang="zh-CN" sz="2400" dirty="0"/>
              <a:t>9. </a:t>
            </a:r>
            <a:r>
              <a:rPr lang="zh-CN" altLang="en-US" sz="2400"/>
              <a:t>项目综合</a:t>
            </a:r>
            <a:r>
              <a:rPr lang="zh-CN" altLang="en-US" sz="2400" dirty="0"/>
              <a:t>实践与汇报</a:t>
            </a:r>
            <a:r>
              <a:rPr lang="en-US" altLang="zh-CN" sz="2400" dirty="0"/>
              <a:t>(6)</a:t>
            </a:r>
            <a:r>
              <a:rPr lang="zh-CN" altLang="en-US" sz="2400" dirty="0"/>
              <a:t> ：</a:t>
            </a:r>
            <a:br>
              <a:rPr lang="zh-CN" altLang="en-US" sz="2400" dirty="0"/>
            </a:br>
            <a:r>
              <a:rPr lang="zh-CN" altLang="en-US" sz="2400" dirty="0"/>
              <a:t> 网上购物商店</a:t>
            </a:r>
            <a:endParaRPr lang="en-US" altLang="zh-CN" sz="2400" dirty="0"/>
          </a:p>
          <a:p>
            <a:pPr eaLnBrk="1" hangingPunct="1">
              <a:lnSpc>
                <a:spcPct val="90000"/>
              </a:lnSpc>
            </a:pPr>
            <a:r>
              <a:rPr lang="en-US" altLang="zh-CN" sz="2400" dirty="0"/>
              <a:t>10.</a:t>
            </a:r>
            <a:r>
              <a:rPr lang="zh-CN" altLang="en-US" sz="2400" dirty="0"/>
              <a:t> 总结（</a:t>
            </a:r>
            <a:r>
              <a:rPr lang="en-US" altLang="zh-CN" sz="2400" dirty="0"/>
              <a:t>2</a:t>
            </a:r>
            <a:r>
              <a:rPr lang="zh-CN" altLang="en-US" sz="2400" dirty="0"/>
              <a:t>）</a:t>
            </a:r>
            <a:endParaRPr kumimoji="0" lang="en-US" altLang="zh-CN" sz="2400" dirty="0"/>
          </a:p>
        </p:txBody>
      </p:sp>
    </p:spTree>
    <p:extLst>
      <p:ext uri="{BB962C8B-B14F-4D97-AF65-F5344CB8AC3E}">
        <p14:creationId xmlns:p14="http://schemas.microsoft.com/office/powerpoint/2010/main" val="3538577779"/>
      </p:ext>
    </p:extLst>
  </p:cSld>
  <p:clrMapOvr>
    <a:masterClrMapping/>
  </p:clrMapOvr>
  <p:transition>
    <p:split orient="vert" dir="in"/>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r>
              <a:rPr lang="en-US" altLang="zh-CN" sz="1200" b="0">
                <a:solidFill>
                  <a:srgbClr val="4D4D4D"/>
                </a:solidFill>
                <a:latin typeface="Arial" panose="020B0604020202020204" pitchFamily="34" charset="0"/>
              </a:rPr>
              <a:t>-</a:t>
            </a:r>
            <a:fld id="{A3D8A004-4268-4A61-BBA7-59B176060459}" type="slidenum">
              <a:rPr lang="en-US" altLang="zh-CN" sz="1200" b="0">
                <a:solidFill>
                  <a:srgbClr val="4D4D4D"/>
                </a:solidFill>
                <a:latin typeface="Arial" panose="020B0604020202020204" pitchFamily="34" charset="0"/>
              </a:rPr>
              <a:pPr eaLnBrk="1" hangingPunct="1"/>
              <a:t>22</a:t>
            </a:fld>
            <a:r>
              <a:rPr lang="en-US" altLang="zh-CN" sz="1200" b="0">
                <a:solidFill>
                  <a:srgbClr val="4D4D4D"/>
                </a:solidFill>
                <a:latin typeface="Arial" panose="020B0604020202020204" pitchFamily="34" charset="0"/>
              </a:rPr>
              <a:t>-</a:t>
            </a:r>
          </a:p>
        </p:txBody>
      </p:sp>
      <p:sp>
        <p:nvSpPr>
          <p:cNvPr id="6" name="Rectangle 2"/>
          <p:cNvSpPr>
            <a:spLocks noGrp="1" noChangeArrowheads="1"/>
          </p:cNvSpPr>
          <p:nvPr>
            <p:ph type="title"/>
          </p:nvPr>
        </p:nvSpPr>
        <p:spPr>
          <a:xfrm>
            <a:off x="523875" y="260350"/>
            <a:ext cx="7935913" cy="647700"/>
          </a:xfrm>
        </p:spPr>
        <p:txBody>
          <a:bodyPr>
            <a:normAutofit fontScale="90000"/>
          </a:bodyPr>
          <a:lstStyle/>
          <a:p>
            <a:r>
              <a:rPr lang="zh-CN" altLang="en-US" dirty="0"/>
              <a:t>五、为什么学本课程与怎么学？</a:t>
            </a:r>
          </a:p>
        </p:txBody>
      </p:sp>
      <p:graphicFrame>
        <p:nvGraphicFramePr>
          <p:cNvPr id="3" name="表格 2"/>
          <p:cNvGraphicFramePr>
            <a:graphicFrameLocks noGrp="1"/>
          </p:cNvGraphicFramePr>
          <p:nvPr>
            <p:extLst>
              <p:ext uri="{D42A27DB-BD31-4B8C-83A1-F6EECF244321}">
                <p14:modId xmlns:p14="http://schemas.microsoft.com/office/powerpoint/2010/main" val="1756345594"/>
              </p:ext>
            </p:extLst>
          </p:nvPr>
        </p:nvGraphicFramePr>
        <p:xfrm>
          <a:off x="441788" y="1869898"/>
          <a:ext cx="8041558" cy="4593035"/>
        </p:xfrm>
        <a:graphic>
          <a:graphicData uri="http://schemas.openxmlformats.org/drawingml/2006/table">
            <a:tbl>
              <a:tblPr>
                <a:tableStyleId>{37CE84F3-28C3-443E-9E96-99CF82512B78}</a:tableStyleId>
              </a:tblPr>
              <a:tblGrid>
                <a:gridCol w="1767545">
                  <a:extLst>
                    <a:ext uri="{9D8B030D-6E8A-4147-A177-3AD203B41FA5}">
                      <a16:colId xmlns:a16="http://schemas.microsoft.com/office/drawing/2014/main" val="3895039893"/>
                    </a:ext>
                  </a:extLst>
                </a:gridCol>
                <a:gridCol w="5341569">
                  <a:extLst>
                    <a:ext uri="{9D8B030D-6E8A-4147-A177-3AD203B41FA5}">
                      <a16:colId xmlns:a16="http://schemas.microsoft.com/office/drawing/2014/main" val="521452233"/>
                    </a:ext>
                  </a:extLst>
                </a:gridCol>
                <a:gridCol w="932444">
                  <a:extLst>
                    <a:ext uri="{9D8B030D-6E8A-4147-A177-3AD203B41FA5}">
                      <a16:colId xmlns:a16="http://schemas.microsoft.com/office/drawing/2014/main" val="3179823914"/>
                    </a:ext>
                  </a:extLst>
                </a:gridCol>
              </a:tblGrid>
              <a:tr h="511004">
                <a:tc>
                  <a:txBody>
                    <a:bodyPr/>
                    <a:lstStyle/>
                    <a:p>
                      <a:pPr algn="ctr">
                        <a:lnSpc>
                          <a:spcPct val="130000"/>
                        </a:lnSpc>
                        <a:spcAft>
                          <a:spcPts val="0"/>
                        </a:spcAft>
                      </a:pPr>
                      <a:r>
                        <a:rPr lang="zh-CN" sz="2000" b="1" kern="100">
                          <a:effectLst/>
                          <a:latin typeface="黑体" panose="02010609060101010101" pitchFamily="49" charset="-122"/>
                          <a:ea typeface="黑体" panose="02010609060101010101" pitchFamily="49" charset="-122"/>
                        </a:rPr>
                        <a:t>考核内容</a:t>
                      </a:r>
                    </a:p>
                  </a:txBody>
                  <a:tcPr marL="68580" marR="68580" marT="0" marB="0" anchor="ctr"/>
                </a:tc>
                <a:tc>
                  <a:txBody>
                    <a:bodyPr/>
                    <a:lstStyle/>
                    <a:p>
                      <a:pPr algn="ctr">
                        <a:lnSpc>
                          <a:spcPct val="130000"/>
                        </a:lnSpc>
                        <a:spcAft>
                          <a:spcPts val="0"/>
                        </a:spcAft>
                      </a:pPr>
                      <a:r>
                        <a:rPr lang="zh-CN" sz="2000" b="1" kern="100">
                          <a:effectLst/>
                          <a:latin typeface="黑体" panose="02010609060101010101" pitchFamily="49" charset="-122"/>
                          <a:ea typeface="黑体" panose="02010609060101010101" pitchFamily="49" charset="-122"/>
                        </a:rPr>
                        <a:t>评价标准及要求</a:t>
                      </a:r>
                    </a:p>
                  </a:txBody>
                  <a:tcPr marL="68580" marR="68580" marT="0" marB="0" anchor="ctr"/>
                </a:tc>
                <a:tc>
                  <a:txBody>
                    <a:bodyPr/>
                    <a:lstStyle/>
                    <a:p>
                      <a:pPr algn="ctr">
                        <a:lnSpc>
                          <a:spcPct val="130000"/>
                        </a:lnSpc>
                        <a:spcAft>
                          <a:spcPts val="0"/>
                        </a:spcAft>
                      </a:pPr>
                      <a:r>
                        <a:rPr lang="zh-CN" sz="2000" b="1" kern="100">
                          <a:effectLst/>
                          <a:latin typeface="黑体" panose="02010609060101010101" pitchFamily="49" charset="-122"/>
                          <a:ea typeface="黑体" panose="02010609060101010101" pitchFamily="49" charset="-122"/>
                        </a:rPr>
                        <a:t>权重</a:t>
                      </a:r>
                    </a:p>
                  </a:txBody>
                  <a:tcPr marL="68580" marR="68580" marT="0" marB="0" anchor="ctr"/>
                </a:tc>
                <a:extLst>
                  <a:ext uri="{0D108BD9-81ED-4DB2-BD59-A6C34878D82A}">
                    <a16:rowId xmlns:a16="http://schemas.microsoft.com/office/drawing/2014/main" val="1820126736"/>
                  </a:ext>
                </a:extLst>
              </a:tr>
              <a:tr h="1168009">
                <a:tc>
                  <a:txBody>
                    <a:bodyPr/>
                    <a:lstStyle/>
                    <a:p>
                      <a:pPr algn="ctr">
                        <a:lnSpc>
                          <a:spcPct val="130000"/>
                        </a:lnSpc>
                        <a:spcAft>
                          <a:spcPts val="0"/>
                        </a:spcAft>
                      </a:pPr>
                      <a:r>
                        <a:rPr lang="zh-CN" sz="2000" b="1" kern="100" dirty="0">
                          <a:effectLst/>
                          <a:latin typeface="黑体" panose="02010609060101010101" pitchFamily="49" charset="-122"/>
                          <a:ea typeface="黑体" panose="02010609060101010101" pitchFamily="49" charset="-122"/>
                        </a:rPr>
                        <a:t>平时</a:t>
                      </a:r>
                      <a:r>
                        <a:rPr lang="zh-CN" altLang="en-US" sz="2000" b="1" kern="100" dirty="0">
                          <a:effectLst/>
                          <a:latin typeface="黑体" panose="02010609060101010101" pitchFamily="49" charset="-122"/>
                          <a:ea typeface="黑体" panose="02010609060101010101" pitchFamily="49" charset="-122"/>
                        </a:rPr>
                        <a:t>练习</a:t>
                      </a:r>
                      <a:endParaRPr lang="zh-CN" sz="2000" b="1" kern="100" dirty="0">
                        <a:effectLst/>
                        <a:latin typeface="黑体" panose="02010609060101010101" pitchFamily="49" charset="-122"/>
                        <a:ea typeface="黑体" panose="02010609060101010101" pitchFamily="49" charset="-122"/>
                      </a:endParaRPr>
                    </a:p>
                  </a:txBody>
                  <a:tcPr marL="68580" marR="68580" marT="0" marB="0" anchor="ctr"/>
                </a:tc>
                <a:tc>
                  <a:txBody>
                    <a:bodyPr/>
                    <a:lstStyle/>
                    <a:p>
                      <a:pPr algn="l">
                        <a:lnSpc>
                          <a:spcPct val="130000"/>
                        </a:lnSpc>
                        <a:spcAft>
                          <a:spcPts val="0"/>
                        </a:spcAft>
                      </a:pPr>
                      <a:r>
                        <a:rPr lang="en-US" sz="2000" b="1" kern="100" dirty="0">
                          <a:effectLst/>
                          <a:latin typeface="黑体" panose="02010609060101010101" pitchFamily="49" charset="-122"/>
                          <a:ea typeface="黑体" panose="02010609060101010101" pitchFamily="49" charset="-122"/>
                        </a:rPr>
                        <a:t>1</a:t>
                      </a:r>
                      <a:r>
                        <a:rPr lang="zh-CN" sz="2000" b="1" kern="100" dirty="0">
                          <a:effectLst/>
                          <a:latin typeface="黑体" panose="02010609060101010101" pitchFamily="49" charset="-122"/>
                          <a:ea typeface="黑体" panose="02010609060101010101" pitchFamily="49" charset="-122"/>
                        </a:rPr>
                        <a:t>、评价标准：</a:t>
                      </a:r>
                      <a:r>
                        <a:rPr lang="zh-CN" altLang="en-US" sz="2000" b="1" kern="100" dirty="0">
                          <a:effectLst/>
                          <a:latin typeface="黑体" panose="02010609060101010101" pitchFamily="49" charset="-122"/>
                          <a:ea typeface="黑体" panose="02010609060101010101" pitchFamily="49" charset="-122"/>
                        </a:rPr>
                        <a:t>完成练习及汇报</a:t>
                      </a:r>
                      <a:endParaRPr lang="zh-CN" sz="2000" b="1" kern="100" dirty="0">
                        <a:effectLst/>
                        <a:latin typeface="黑体" panose="02010609060101010101" pitchFamily="49" charset="-122"/>
                        <a:ea typeface="黑体" panose="02010609060101010101" pitchFamily="49" charset="-122"/>
                      </a:endParaRPr>
                    </a:p>
                    <a:p>
                      <a:pPr algn="l">
                        <a:lnSpc>
                          <a:spcPct val="130000"/>
                        </a:lnSpc>
                        <a:spcAft>
                          <a:spcPts val="0"/>
                        </a:spcAft>
                      </a:pPr>
                      <a:r>
                        <a:rPr lang="en-US" sz="2000" b="1" kern="100" dirty="0">
                          <a:effectLst/>
                          <a:latin typeface="黑体" panose="02010609060101010101" pitchFamily="49" charset="-122"/>
                          <a:ea typeface="黑体" panose="02010609060101010101" pitchFamily="49" charset="-122"/>
                        </a:rPr>
                        <a:t>2.</a:t>
                      </a:r>
                      <a:r>
                        <a:rPr lang="en-US" sz="2000" b="1" kern="100" baseline="0" dirty="0">
                          <a:effectLst/>
                          <a:latin typeface="黑体" panose="02010609060101010101" pitchFamily="49" charset="-122"/>
                          <a:ea typeface="黑体" panose="02010609060101010101" pitchFamily="49" charset="-122"/>
                        </a:rPr>
                        <a:t> </a:t>
                      </a:r>
                      <a:r>
                        <a:rPr lang="zh-CN" sz="2000" b="1" kern="100" dirty="0">
                          <a:effectLst/>
                          <a:latin typeface="黑体" panose="02010609060101010101" pitchFamily="49" charset="-122"/>
                          <a:ea typeface="黑体" panose="02010609060101010101" pitchFamily="49" charset="-122"/>
                        </a:rPr>
                        <a:t>要求：能灵活运用各单元所学相关知识，独自按时完成作业。</a:t>
                      </a:r>
                    </a:p>
                  </a:txBody>
                  <a:tcPr marL="68580" marR="68580" marT="0" marB="0" anchor="ctr"/>
                </a:tc>
                <a:tc>
                  <a:txBody>
                    <a:bodyPr/>
                    <a:lstStyle/>
                    <a:p>
                      <a:pPr algn="ctr">
                        <a:lnSpc>
                          <a:spcPct val="130000"/>
                        </a:lnSpc>
                        <a:spcAft>
                          <a:spcPts val="0"/>
                        </a:spcAft>
                      </a:pPr>
                      <a:r>
                        <a:rPr lang="en-US" sz="2000" b="1" kern="100" dirty="0">
                          <a:effectLst/>
                          <a:latin typeface="黑体" panose="02010609060101010101" pitchFamily="49" charset="-122"/>
                          <a:ea typeface="黑体" panose="02010609060101010101" pitchFamily="49" charset="-122"/>
                        </a:rPr>
                        <a:t>30%</a:t>
                      </a:r>
                      <a:endParaRPr lang="zh-CN" sz="2000" b="1" kern="100" dirty="0">
                        <a:effectLst/>
                        <a:latin typeface="黑体" panose="02010609060101010101" pitchFamily="49" charset="-122"/>
                        <a:ea typeface="黑体" panose="02010609060101010101" pitchFamily="49" charset="-122"/>
                      </a:endParaRPr>
                    </a:p>
                  </a:txBody>
                  <a:tcPr marL="68580" marR="68580" marT="0" marB="0" anchor="ctr"/>
                </a:tc>
                <a:extLst>
                  <a:ext uri="{0D108BD9-81ED-4DB2-BD59-A6C34878D82A}">
                    <a16:rowId xmlns:a16="http://schemas.microsoft.com/office/drawing/2014/main" val="3514497163"/>
                  </a:ext>
                </a:extLst>
              </a:tr>
              <a:tr h="1168009">
                <a:tc>
                  <a:txBody>
                    <a:bodyPr/>
                    <a:lstStyle/>
                    <a:p>
                      <a:pPr algn="ctr">
                        <a:lnSpc>
                          <a:spcPct val="130000"/>
                        </a:lnSpc>
                        <a:spcAft>
                          <a:spcPts val="0"/>
                        </a:spcAft>
                      </a:pPr>
                      <a:r>
                        <a:rPr lang="zh-CN" altLang="en-US" sz="2000" b="1" kern="100" dirty="0">
                          <a:effectLst/>
                          <a:latin typeface="黑体" panose="02010609060101010101" pitchFamily="49" charset="-122"/>
                          <a:ea typeface="黑体" panose="02010609060101010101" pitchFamily="49" charset="-122"/>
                        </a:rPr>
                        <a:t>实践</a:t>
                      </a:r>
                      <a:r>
                        <a:rPr lang="zh-CN" sz="2000" b="1" kern="100" dirty="0">
                          <a:effectLst/>
                          <a:latin typeface="黑体" panose="02010609060101010101" pitchFamily="49" charset="-122"/>
                          <a:ea typeface="黑体" panose="02010609060101010101" pitchFamily="49" charset="-122"/>
                        </a:rPr>
                        <a:t>考核</a:t>
                      </a:r>
                    </a:p>
                  </a:txBody>
                  <a:tcPr marL="68580" marR="68580" marT="0" marB="0" anchor="ctr"/>
                </a:tc>
                <a:tc>
                  <a:txBody>
                    <a:bodyPr/>
                    <a:lstStyle/>
                    <a:p>
                      <a:pPr algn="l">
                        <a:lnSpc>
                          <a:spcPct val="130000"/>
                        </a:lnSpc>
                        <a:spcAft>
                          <a:spcPts val="0"/>
                        </a:spcAft>
                      </a:pPr>
                      <a:r>
                        <a:rPr lang="en-US" sz="2000" b="1" kern="100" dirty="0">
                          <a:effectLst/>
                          <a:latin typeface="黑体" panose="02010609060101010101" pitchFamily="49" charset="-122"/>
                          <a:ea typeface="黑体" panose="02010609060101010101" pitchFamily="49" charset="-122"/>
                        </a:rPr>
                        <a:t>1</a:t>
                      </a:r>
                      <a:r>
                        <a:rPr lang="zh-CN" sz="2000" b="1" kern="100" dirty="0">
                          <a:effectLst/>
                          <a:latin typeface="黑体" panose="02010609060101010101" pitchFamily="49" charset="-122"/>
                          <a:ea typeface="黑体" panose="02010609060101010101" pitchFamily="49" charset="-122"/>
                        </a:rPr>
                        <a:t>、评价标准：真实反映系统需求。</a:t>
                      </a:r>
                    </a:p>
                    <a:p>
                      <a:pPr algn="l">
                        <a:lnSpc>
                          <a:spcPct val="130000"/>
                        </a:lnSpc>
                        <a:spcAft>
                          <a:spcPts val="0"/>
                        </a:spcAft>
                      </a:pPr>
                      <a:r>
                        <a:rPr lang="en-US" sz="2000" b="1" kern="100" dirty="0">
                          <a:effectLst/>
                          <a:latin typeface="黑体" panose="02010609060101010101" pitchFamily="49" charset="-122"/>
                          <a:ea typeface="黑体" panose="02010609060101010101" pitchFamily="49" charset="-122"/>
                        </a:rPr>
                        <a:t>2</a:t>
                      </a:r>
                      <a:r>
                        <a:rPr lang="zh-CN" sz="2000" b="1" kern="100" dirty="0">
                          <a:effectLst/>
                          <a:latin typeface="黑体" panose="02010609060101010101" pitchFamily="49" charset="-122"/>
                          <a:ea typeface="黑体" panose="02010609060101010101" pitchFamily="49" charset="-122"/>
                        </a:rPr>
                        <a:t>、要求：能正确运用</a:t>
                      </a:r>
                      <a:r>
                        <a:rPr lang="en-US" sz="2000" b="1" kern="100" dirty="0">
                          <a:effectLst/>
                          <a:latin typeface="黑体" panose="02010609060101010101" pitchFamily="49" charset="-122"/>
                          <a:ea typeface="黑体" panose="02010609060101010101" pitchFamily="49" charset="-122"/>
                        </a:rPr>
                        <a:t>UML</a:t>
                      </a:r>
                      <a:r>
                        <a:rPr lang="zh-CN" sz="2000" b="1" kern="100" dirty="0">
                          <a:effectLst/>
                          <a:latin typeface="黑体" panose="02010609060101010101" pitchFamily="49" charset="-122"/>
                          <a:ea typeface="黑体" panose="02010609060101010101" pitchFamily="49" charset="-122"/>
                        </a:rPr>
                        <a:t>的相关知识，完成系统分析各阶段的模型</a:t>
                      </a:r>
                      <a:r>
                        <a:rPr lang="zh-CN" altLang="en-US" sz="2000" b="1" kern="100" dirty="0">
                          <a:effectLst/>
                          <a:latin typeface="黑体" panose="02010609060101010101" pitchFamily="49" charset="-122"/>
                          <a:ea typeface="黑体" panose="02010609060101010101" pitchFamily="49" charset="-122"/>
                        </a:rPr>
                        <a:t>，汇报清晰</a:t>
                      </a:r>
                      <a:r>
                        <a:rPr lang="zh-CN" sz="2000" b="1" kern="100" dirty="0">
                          <a:effectLst/>
                          <a:latin typeface="黑体" panose="02010609060101010101" pitchFamily="49" charset="-122"/>
                          <a:ea typeface="黑体" panose="02010609060101010101" pitchFamily="49" charset="-122"/>
                        </a:rPr>
                        <a:t>。</a:t>
                      </a:r>
                    </a:p>
                  </a:txBody>
                  <a:tcPr marL="68580" marR="68580" marT="0" marB="0" anchor="ctr"/>
                </a:tc>
                <a:tc>
                  <a:txBody>
                    <a:bodyPr/>
                    <a:lstStyle/>
                    <a:p>
                      <a:pPr algn="ctr">
                        <a:lnSpc>
                          <a:spcPct val="130000"/>
                        </a:lnSpc>
                        <a:spcAft>
                          <a:spcPts val="0"/>
                        </a:spcAft>
                      </a:pPr>
                      <a:r>
                        <a:rPr lang="en-US" sz="2000" b="1" kern="100" dirty="0">
                          <a:effectLst/>
                          <a:latin typeface="黑体" panose="02010609060101010101" pitchFamily="49" charset="-122"/>
                          <a:ea typeface="黑体" panose="02010609060101010101" pitchFamily="49" charset="-122"/>
                        </a:rPr>
                        <a:t>30%</a:t>
                      </a:r>
                      <a:endParaRPr lang="zh-CN" sz="2000" b="1" kern="100" dirty="0">
                        <a:effectLst/>
                        <a:latin typeface="黑体" panose="02010609060101010101" pitchFamily="49" charset="-122"/>
                        <a:ea typeface="黑体" panose="02010609060101010101" pitchFamily="49" charset="-122"/>
                      </a:endParaRPr>
                    </a:p>
                  </a:txBody>
                  <a:tcPr marL="68580" marR="68580" marT="0" marB="0" anchor="ctr"/>
                </a:tc>
                <a:extLst>
                  <a:ext uri="{0D108BD9-81ED-4DB2-BD59-A6C34878D82A}">
                    <a16:rowId xmlns:a16="http://schemas.microsoft.com/office/drawing/2014/main" val="713555360"/>
                  </a:ext>
                </a:extLst>
              </a:tr>
              <a:tr h="1168009">
                <a:tc>
                  <a:txBody>
                    <a:bodyPr/>
                    <a:lstStyle/>
                    <a:p>
                      <a:pPr algn="ctr">
                        <a:lnSpc>
                          <a:spcPct val="130000"/>
                        </a:lnSpc>
                        <a:spcAft>
                          <a:spcPts val="0"/>
                        </a:spcAft>
                      </a:pPr>
                      <a:r>
                        <a:rPr lang="zh-CN" sz="2000" b="1" kern="100">
                          <a:effectLst/>
                          <a:latin typeface="黑体" panose="02010609060101010101" pitchFamily="49" charset="-122"/>
                          <a:ea typeface="黑体" panose="02010609060101010101" pitchFamily="49" charset="-122"/>
                        </a:rPr>
                        <a:t>期末考查</a:t>
                      </a:r>
                    </a:p>
                  </a:txBody>
                  <a:tcPr marL="68580" marR="68580" marT="0" marB="0" anchor="ctr"/>
                </a:tc>
                <a:tc>
                  <a:txBody>
                    <a:bodyPr/>
                    <a:lstStyle/>
                    <a:p>
                      <a:pPr algn="l">
                        <a:lnSpc>
                          <a:spcPct val="130000"/>
                        </a:lnSpc>
                        <a:spcAft>
                          <a:spcPts val="0"/>
                        </a:spcAft>
                      </a:pPr>
                      <a:r>
                        <a:rPr lang="en-US" sz="2000" b="1" kern="100" dirty="0">
                          <a:effectLst/>
                          <a:latin typeface="黑体" panose="02010609060101010101" pitchFamily="49" charset="-122"/>
                          <a:ea typeface="黑体" panose="02010609060101010101" pitchFamily="49" charset="-122"/>
                        </a:rPr>
                        <a:t>1</a:t>
                      </a:r>
                      <a:r>
                        <a:rPr lang="zh-CN" sz="2000" b="1" kern="100" dirty="0">
                          <a:effectLst/>
                          <a:latin typeface="黑体" panose="02010609060101010101" pitchFamily="49" charset="-122"/>
                          <a:ea typeface="黑体" panose="02010609060101010101" pitchFamily="49" charset="-122"/>
                        </a:rPr>
                        <a:t>、评价标准：试卷参考答案。</a:t>
                      </a:r>
                    </a:p>
                    <a:p>
                      <a:pPr algn="l">
                        <a:lnSpc>
                          <a:spcPct val="130000"/>
                        </a:lnSpc>
                        <a:spcAft>
                          <a:spcPts val="0"/>
                        </a:spcAft>
                      </a:pPr>
                      <a:r>
                        <a:rPr lang="en-US" sz="2000" b="1" kern="100" dirty="0">
                          <a:effectLst/>
                          <a:latin typeface="黑体" panose="02010609060101010101" pitchFamily="49" charset="-122"/>
                          <a:ea typeface="黑体" panose="02010609060101010101" pitchFamily="49" charset="-122"/>
                        </a:rPr>
                        <a:t>2. </a:t>
                      </a:r>
                      <a:r>
                        <a:rPr lang="zh-CN" sz="2000" b="1" kern="100" dirty="0">
                          <a:effectLst/>
                          <a:latin typeface="黑体" panose="02010609060101010101" pitchFamily="49" charset="-122"/>
                          <a:ea typeface="黑体" panose="02010609060101010101" pitchFamily="49" charset="-122"/>
                        </a:rPr>
                        <a:t>要求：能灵活运用各单元所学相关知识，独自按时完成考试。</a:t>
                      </a:r>
                    </a:p>
                  </a:txBody>
                  <a:tcPr marL="68580" marR="68580" marT="0" marB="0" anchor="ctr"/>
                </a:tc>
                <a:tc>
                  <a:txBody>
                    <a:bodyPr/>
                    <a:lstStyle/>
                    <a:p>
                      <a:pPr algn="ctr">
                        <a:lnSpc>
                          <a:spcPct val="130000"/>
                        </a:lnSpc>
                        <a:spcAft>
                          <a:spcPts val="0"/>
                        </a:spcAft>
                      </a:pPr>
                      <a:r>
                        <a:rPr lang="en-US" sz="2000" b="1" kern="100" dirty="0">
                          <a:effectLst/>
                          <a:latin typeface="黑体" panose="02010609060101010101" pitchFamily="49" charset="-122"/>
                          <a:ea typeface="黑体" panose="02010609060101010101" pitchFamily="49" charset="-122"/>
                        </a:rPr>
                        <a:t>40%</a:t>
                      </a:r>
                      <a:endParaRPr lang="zh-CN" sz="2000" b="1" kern="100" dirty="0">
                        <a:effectLst/>
                        <a:latin typeface="黑体" panose="02010609060101010101" pitchFamily="49" charset="-122"/>
                        <a:ea typeface="黑体" panose="02010609060101010101" pitchFamily="49" charset="-122"/>
                      </a:endParaRPr>
                    </a:p>
                  </a:txBody>
                  <a:tcPr marL="68580" marR="68580" marT="0" marB="0" anchor="ctr"/>
                </a:tc>
                <a:extLst>
                  <a:ext uri="{0D108BD9-81ED-4DB2-BD59-A6C34878D82A}">
                    <a16:rowId xmlns:a16="http://schemas.microsoft.com/office/drawing/2014/main" val="3819217393"/>
                  </a:ext>
                </a:extLst>
              </a:tr>
              <a:tr h="515871">
                <a:tc>
                  <a:txBody>
                    <a:bodyPr/>
                    <a:lstStyle/>
                    <a:p>
                      <a:pPr algn="ctr">
                        <a:lnSpc>
                          <a:spcPct val="130000"/>
                        </a:lnSpc>
                        <a:spcAft>
                          <a:spcPts val="0"/>
                        </a:spcAft>
                      </a:pPr>
                      <a:r>
                        <a:rPr lang="zh-CN" sz="2000" b="1" kern="100">
                          <a:effectLst/>
                          <a:latin typeface="黑体" panose="02010609060101010101" pitchFamily="49" charset="-122"/>
                          <a:ea typeface="黑体" panose="02010609060101010101" pitchFamily="49" charset="-122"/>
                        </a:rPr>
                        <a:t>期末考试方式</a:t>
                      </a:r>
                    </a:p>
                  </a:txBody>
                  <a:tcPr marL="68580" marR="68580" marT="0" marB="0" anchor="ctr"/>
                </a:tc>
                <a:tc gridSpan="2">
                  <a:txBody>
                    <a:bodyPr/>
                    <a:lstStyle/>
                    <a:p>
                      <a:pPr algn="ctr">
                        <a:lnSpc>
                          <a:spcPct val="130000"/>
                        </a:lnSpc>
                        <a:spcAft>
                          <a:spcPts val="0"/>
                        </a:spcAft>
                      </a:pPr>
                      <a:r>
                        <a:rPr lang="zh-CN" sz="2000" b="1" kern="100" dirty="0">
                          <a:effectLst/>
                          <a:latin typeface="黑体" panose="02010609060101010101" pitchFamily="49" charset="-122"/>
                          <a:ea typeface="黑体" panose="02010609060101010101" pitchFamily="49" charset="-122"/>
                        </a:rPr>
                        <a:t>开卷□</a:t>
                      </a:r>
                      <a:r>
                        <a:rPr lang="en-US" sz="2000" b="1" kern="100" dirty="0">
                          <a:effectLst/>
                          <a:latin typeface="黑体" panose="02010609060101010101" pitchFamily="49" charset="-122"/>
                          <a:ea typeface="黑体" panose="02010609060101010101" pitchFamily="49" charset="-122"/>
                        </a:rPr>
                        <a:t>     </a:t>
                      </a:r>
                      <a:r>
                        <a:rPr lang="zh-CN" sz="2000" b="1" kern="100" dirty="0">
                          <a:effectLst/>
                          <a:latin typeface="黑体" panose="02010609060101010101" pitchFamily="49" charset="-122"/>
                          <a:ea typeface="黑体" panose="02010609060101010101" pitchFamily="49" charset="-122"/>
                        </a:rPr>
                        <a:t>闭卷√</a:t>
                      </a:r>
                      <a:r>
                        <a:rPr lang="en-US" sz="2000" b="1" kern="100" dirty="0">
                          <a:effectLst/>
                          <a:latin typeface="黑体" panose="02010609060101010101" pitchFamily="49" charset="-122"/>
                          <a:ea typeface="黑体" panose="02010609060101010101" pitchFamily="49" charset="-122"/>
                        </a:rPr>
                        <a:t>   </a:t>
                      </a:r>
                      <a:r>
                        <a:rPr lang="zh-CN" sz="2000" b="1" kern="100" dirty="0">
                          <a:effectLst/>
                          <a:latin typeface="黑体" panose="02010609060101010101" pitchFamily="49" charset="-122"/>
                          <a:ea typeface="黑体" panose="02010609060101010101" pitchFamily="49" charset="-122"/>
                        </a:rPr>
                        <a:t>课程论文□</a:t>
                      </a:r>
                      <a:r>
                        <a:rPr lang="en-US" sz="2000" b="1" kern="100" dirty="0">
                          <a:effectLst/>
                          <a:latin typeface="黑体" panose="02010609060101010101" pitchFamily="49" charset="-122"/>
                          <a:ea typeface="黑体" panose="02010609060101010101" pitchFamily="49" charset="-122"/>
                        </a:rPr>
                        <a:t>    </a:t>
                      </a:r>
                      <a:r>
                        <a:rPr lang="zh-CN" sz="2000" b="1" kern="100" dirty="0">
                          <a:effectLst/>
                          <a:latin typeface="黑体" panose="02010609060101010101" pitchFamily="49" charset="-122"/>
                          <a:ea typeface="黑体" panose="02010609060101010101" pitchFamily="49" charset="-122"/>
                        </a:rPr>
                        <a:t>实操□</a:t>
                      </a:r>
                    </a:p>
                  </a:txBody>
                  <a:tcPr marL="68580" marR="68580" marT="0" marB="0" anchor="ctr"/>
                </a:tc>
                <a:tc hMerge="1">
                  <a:txBody>
                    <a:bodyPr/>
                    <a:lstStyle/>
                    <a:p>
                      <a:endParaRPr lang="zh-CN" altLang="en-US"/>
                    </a:p>
                  </a:txBody>
                  <a:tcPr/>
                </a:tc>
                <a:extLst>
                  <a:ext uri="{0D108BD9-81ED-4DB2-BD59-A6C34878D82A}">
                    <a16:rowId xmlns:a16="http://schemas.microsoft.com/office/drawing/2014/main" val="1687803496"/>
                  </a:ext>
                </a:extLst>
              </a:tr>
            </a:tbl>
          </a:graphicData>
        </a:graphic>
      </p:graphicFrame>
      <p:sp>
        <p:nvSpPr>
          <p:cNvPr id="4" name="Rectangle 1"/>
          <p:cNvSpPr>
            <a:spLocks noChangeArrowheads="1"/>
          </p:cNvSpPr>
          <p:nvPr/>
        </p:nvSpPr>
        <p:spPr bwMode="auto">
          <a:xfrm>
            <a:off x="2326205" y="1243260"/>
            <a:ext cx="41957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300038" eaLnBrk="0" fontAlgn="base" hangingPunct="0">
              <a:spcBef>
                <a:spcPct val="0"/>
              </a:spcBef>
              <a:spcAft>
                <a:spcPct val="0"/>
              </a:spcAft>
              <a:tabLst>
                <a:tab pos="914400" algn="l"/>
              </a:tabLst>
              <a:defRPr>
                <a:solidFill>
                  <a:schemeClr val="tx1"/>
                </a:solidFill>
                <a:latin typeface="Arial" panose="020B0604020202020204" pitchFamily="34" charset="0"/>
              </a:defRPr>
            </a:lvl1pPr>
            <a:lvl2pPr eaLnBrk="0" fontAlgn="base" hangingPunct="0">
              <a:spcBef>
                <a:spcPct val="0"/>
              </a:spcBef>
              <a:spcAft>
                <a:spcPct val="0"/>
              </a:spcAft>
              <a:tabLst>
                <a:tab pos="914400" algn="l"/>
              </a:tabLst>
              <a:defRPr>
                <a:solidFill>
                  <a:schemeClr val="tx1"/>
                </a:solidFill>
                <a:latin typeface="Arial" panose="020B0604020202020204" pitchFamily="34" charset="0"/>
              </a:defRPr>
            </a:lvl2pPr>
            <a:lvl3pPr eaLnBrk="0" fontAlgn="base" hangingPunct="0">
              <a:spcBef>
                <a:spcPct val="0"/>
              </a:spcBef>
              <a:spcAft>
                <a:spcPct val="0"/>
              </a:spcAft>
              <a:tabLst>
                <a:tab pos="914400" algn="l"/>
              </a:tabLst>
              <a:defRPr>
                <a:solidFill>
                  <a:schemeClr val="tx1"/>
                </a:solidFill>
                <a:latin typeface="Arial" panose="020B0604020202020204" pitchFamily="34" charset="0"/>
              </a:defRPr>
            </a:lvl3pPr>
            <a:lvl4pPr eaLnBrk="0" fontAlgn="base" hangingPunct="0">
              <a:spcBef>
                <a:spcPct val="0"/>
              </a:spcBef>
              <a:spcAft>
                <a:spcPct val="0"/>
              </a:spcAft>
              <a:tabLst>
                <a:tab pos="914400" algn="l"/>
              </a:tabLst>
              <a:defRPr>
                <a:solidFill>
                  <a:schemeClr val="tx1"/>
                </a:solidFill>
                <a:latin typeface="Arial" panose="020B0604020202020204" pitchFamily="34" charset="0"/>
              </a:defRPr>
            </a:lvl4pPr>
            <a:lvl5pPr eaLnBrk="0" fontAlgn="base" hangingPunct="0">
              <a:spcBef>
                <a:spcPct val="0"/>
              </a:spcBef>
              <a:spcAft>
                <a:spcPct val="0"/>
              </a:spcAft>
              <a:tabLst>
                <a:tab pos="914400" algn="l"/>
              </a:tabLst>
              <a:defRPr>
                <a:solidFill>
                  <a:schemeClr val="tx1"/>
                </a:solidFill>
                <a:latin typeface="Arial" panose="020B0604020202020204" pitchFamily="34" charset="0"/>
              </a:defRPr>
            </a:lvl5pPr>
            <a:lvl6pPr eaLnBrk="0" fontAlgn="base" hangingPunct="0">
              <a:spcBef>
                <a:spcPct val="0"/>
              </a:spcBef>
              <a:spcAft>
                <a:spcPct val="0"/>
              </a:spcAft>
              <a:tabLst>
                <a:tab pos="914400" algn="l"/>
              </a:tabLst>
              <a:defRPr>
                <a:solidFill>
                  <a:schemeClr val="tx1"/>
                </a:solidFill>
                <a:latin typeface="Arial" panose="020B0604020202020204" pitchFamily="34" charset="0"/>
              </a:defRPr>
            </a:lvl6pPr>
            <a:lvl7pPr eaLnBrk="0" fontAlgn="base" hangingPunct="0">
              <a:spcBef>
                <a:spcPct val="0"/>
              </a:spcBef>
              <a:spcAft>
                <a:spcPct val="0"/>
              </a:spcAft>
              <a:tabLst>
                <a:tab pos="914400" algn="l"/>
              </a:tabLst>
              <a:defRPr>
                <a:solidFill>
                  <a:schemeClr val="tx1"/>
                </a:solidFill>
                <a:latin typeface="Arial" panose="020B0604020202020204" pitchFamily="34" charset="0"/>
              </a:defRPr>
            </a:lvl7pPr>
            <a:lvl8pPr eaLnBrk="0" fontAlgn="base" hangingPunct="0">
              <a:spcBef>
                <a:spcPct val="0"/>
              </a:spcBef>
              <a:spcAft>
                <a:spcPct val="0"/>
              </a:spcAft>
              <a:tabLst>
                <a:tab pos="914400" algn="l"/>
              </a:tabLst>
              <a:defRPr>
                <a:solidFill>
                  <a:schemeClr val="tx1"/>
                </a:solidFill>
                <a:latin typeface="Arial" panose="020B0604020202020204" pitchFamily="34" charset="0"/>
              </a:defRPr>
            </a:lvl8pPr>
            <a:lvl9pPr eaLnBrk="0" fontAlgn="base" hangingPunct="0">
              <a:spcBef>
                <a:spcPct val="0"/>
              </a:spcBef>
              <a:spcAft>
                <a:spcPct val="0"/>
              </a:spcAft>
              <a:tabLst>
                <a:tab pos="914400" algn="l"/>
              </a:tabLst>
              <a:defRPr>
                <a:solidFill>
                  <a:schemeClr val="tx1"/>
                </a:solidFill>
                <a:latin typeface="Arial" panose="020B0604020202020204" pitchFamily="34" charset="0"/>
              </a:defRPr>
            </a:lvl9pPr>
          </a:lstStyle>
          <a:p>
            <a:pPr marL="0" marR="0" lvl="0" indent="300038" algn="l" defTabSz="914400" rtl="0" eaLnBrk="0" fontAlgn="base" latinLnBrk="0" hangingPunct="0">
              <a:lnSpc>
                <a:spcPct val="100000"/>
              </a:lnSpc>
              <a:spcBef>
                <a:spcPct val="0"/>
              </a:spcBef>
              <a:spcAft>
                <a:spcPct val="0"/>
              </a:spcAft>
              <a:buClrTx/>
              <a:buSzTx/>
              <a:buFontTx/>
              <a:buNone/>
              <a:tabLst>
                <a:tab pos="914400" algn="l"/>
              </a:tabLst>
            </a:pPr>
            <a:r>
              <a:rPr kumimoji="0" lang="zh-CN" altLang="zh-CN" sz="3200" b="1" i="0" u="none" strike="noStrike" cap="none" normalizeH="0" baseline="0" dirty="0">
                <a:ln>
                  <a:noFill/>
                </a:ln>
                <a:solidFill>
                  <a:srgbClr val="C00000"/>
                </a:solidFill>
                <a:effectLst/>
                <a:latin typeface="宋体" panose="02010600030101010101" pitchFamily="2" charset="-122"/>
                <a:ea typeface="宋体" panose="02010600030101010101" pitchFamily="2" charset="-122"/>
                <a:cs typeface="Times New Roman" panose="02020603050405020304" pitchFamily="18" charset="0"/>
              </a:rPr>
              <a:t>成绩评定方法及标准</a:t>
            </a:r>
            <a:endParaRPr kumimoji="0" lang="zh-CN" altLang="zh-CN" sz="3200" b="0" i="0" u="none" strike="noStrike" cap="none" normalizeH="0" baseline="0" dirty="0">
              <a:ln>
                <a:noFill/>
              </a:ln>
              <a:solidFill>
                <a:srgbClr val="C00000"/>
              </a:solidFill>
              <a:effectLst/>
            </a:endParaRPr>
          </a:p>
        </p:txBody>
      </p:sp>
    </p:spTree>
    <p:extLst>
      <p:ext uri="{BB962C8B-B14F-4D97-AF65-F5344CB8AC3E}">
        <p14:creationId xmlns:p14="http://schemas.microsoft.com/office/powerpoint/2010/main" val="1191786516"/>
      </p:ext>
    </p:extLst>
  </p:cSld>
  <p:clrMapOvr>
    <a:masterClrMapping/>
  </p:clrMapOvr>
  <p:transition>
    <p:split orient="vert" dir="in"/>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11098" y="1392720"/>
            <a:ext cx="7772400" cy="506264"/>
          </a:xfrm>
        </p:spPr>
        <p:txBody>
          <a:bodyPr>
            <a:normAutofit/>
          </a:bodyPr>
          <a:lstStyle/>
          <a:p>
            <a:pPr marL="0" indent="0">
              <a:buNone/>
            </a:pPr>
            <a:r>
              <a:rPr lang="zh-CN" altLang="en-US" sz="2800" dirty="0">
                <a:solidFill>
                  <a:srgbClr val="0070C0"/>
                </a:solidFill>
              </a:rPr>
              <a:t>（一）结构化方法</a:t>
            </a:r>
            <a:endParaRPr lang="en-US" altLang="zh-CN" sz="2800" dirty="0">
              <a:solidFill>
                <a:srgbClr val="0070C0"/>
              </a:solidFill>
            </a:endParaRPr>
          </a:p>
        </p:txBody>
      </p:sp>
      <p:sp>
        <p:nvSpPr>
          <p:cNvPr id="9" name="Rectangle 2"/>
          <p:cNvSpPr txBox="1">
            <a:spLocks noChangeArrowheads="1"/>
          </p:cNvSpPr>
          <p:nvPr/>
        </p:nvSpPr>
        <p:spPr>
          <a:xfrm>
            <a:off x="143839" y="2594690"/>
            <a:ext cx="8817272" cy="1200328"/>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a:lnSpc>
                <a:spcPct val="110000"/>
              </a:lnSpc>
              <a:buSzPct val="60000"/>
              <a:buFont typeface="Wingdings" pitchFamily="2" charset="2"/>
              <a:buChar char="n"/>
              <a:defRPr/>
            </a:pPr>
            <a:r>
              <a:rPr lang="zh-CN" altLang="en-US" sz="2400" dirty="0">
                <a:solidFill>
                  <a:srgbClr val="0000FF"/>
                </a:solidFill>
                <a:latin typeface="Times New Roman" panose="02020603050405020304" pitchFamily="18" charset="0"/>
              </a:rPr>
              <a:t>结构化方法采用的是自顶向下、逐步求精的设计方法，各个模块通过“顺序、选择、循环”的控制结构进行连接，并且只有一个入口、一个出口。</a:t>
            </a:r>
          </a:p>
        </p:txBody>
      </p:sp>
      <p:sp>
        <p:nvSpPr>
          <p:cNvPr id="8" name="矩形 7"/>
          <p:cNvSpPr/>
          <p:nvPr/>
        </p:nvSpPr>
        <p:spPr>
          <a:xfrm>
            <a:off x="275945" y="2164948"/>
            <a:ext cx="8129016" cy="461665"/>
          </a:xfrm>
          <a:prstGeom prst="rect">
            <a:avLst/>
          </a:prstGeom>
        </p:spPr>
        <p:txBody>
          <a:bodyPr wrap="square">
            <a:spAutoFit/>
          </a:bodyPr>
          <a:lstStyle/>
          <a:p>
            <a:r>
              <a:rPr lang="en-US" altLang="zh-CN" sz="2400" dirty="0" err="1"/>
              <a:t>E.Yourdon</a:t>
            </a:r>
            <a:r>
              <a:rPr lang="en-US" altLang="zh-CN" sz="2400" dirty="0"/>
              <a:t> </a:t>
            </a:r>
            <a:r>
              <a:rPr lang="zh-CN" altLang="en-US" sz="2400" dirty="0"/>
              <a:t>和</a:t>
            </a:r>
            <a:r>
              <a:rPr lang="en-US" altLang="zh-CN" sz="2400" dirty="0"/>
              <a:t>Larry Constantine </a:t>
            </a:r>
            <a:r>
              <a:rPr lang="zh-CN" altLang="en-US" sz="2400" dirty="0"/>
              <a:t>在</a:t>
            </a:r>
            <a:r>
              <a:rPr lang="en-US" altLang="zh-CN" sz="2400" dirty="0"/>
              <a:t>1978 </a:t>
            </a:r>
            <a:r>
              <a:rPr lang="zh-CN" altLang="en-US" sz="2400" dirty="0"/>
              <a:t>年提出</a:t>
            </a:r>
            <a:r>
              <a:rPr lang="zh-CN" altLang="en-US" dirty="0"/>
              <a:t>。</a:t>
            </a:r>
          </a:p>
        </p:txBody>
      </p:sp>
      <p:sp>
        <p:nvSpPr>
          <p:cNvPr id="30" name="矩形 29"/>
          <p:cNvSpPr/>
          <p:nvPr/>
        </p:nvSpPr>
        <p:spPr>
          <a:xfrm>
            <a:off x="267615" y="5288340"/>
            <a:ext cx="7860182" cy="1569660"/>
          </a:xfrm>
          <a:prstGeom prst="rect">
            <a:avLst/>
          </a:prstGeom>
        </p:spPr>
        <p:txBody>
          <a:bodyPr wrap="square">
            <a:spAutoFit/>
          </a:bodyPr>
          <a:lstStyle/>
          <a:p>
            <a:r>
              <a:rPr lang="zh-CN" altLang="en-US" sz="2400" dirty="0"/>
              <a:t>结构化方法按软件生命周期划分：</a:t>
            </a:r>
            <a:endParaRPr lang="en-US" altLang="zh-CN" sz="2400" dirty="0"/>
          </a:p>
          <a:p>
            <a:pPr marL="742950" lvl="1" indent="-285750">
              <a:buFont typeface="Arial" panose="020B0604020202020204" pitchFamily="34" charset="0"/>
              <a:buChar char="•"/>
            </a:pPr>
            <a:r>
              <a:rPr lang="zh-CN" altLang="en-US" sz="2400" dirty="0"/>
              <a:t>结构化分析</a:t>
            </a:r>
            <a:r>
              <a:rPr lang="en-US" altLang="zh-CN" sz="2400" dirty="0"/>
              <a:t>(Structured Analysis </a:t>
            </a:r>
            <a:r>
              <a:rPr lang="zh-CN" altLang="en-US" sz="2400" dirty="0"/>
              <a:t>简称</a:t>
            </a:r>
            <a:r>
              <a:rPr lang="en-US" altLang="zh-CN" sz="2400" dirty="0"/>
              <a:t>SA)</a:t>
            </a:r>
          </a:p>
          <a:p>
            <a:pPr marL="742950" lvl="1" indent="-285750">
              <a:buFont typeface="Arial" panose="020B0604020202020204" pitchFamily="34" charset="0"/>
              <a:buChar char="•"/>
            </a:pPr>
            <a:r>
              <a:rPr lang="zh-CN" altLang="en-US" sz="2400" dirty="0"/>
              <a:t>结构化设计</a:t>
            </a:r>
            <a:r>
              <a:rPr lang="en-US" altLang="zh-CN" sz="2400" dirty="0"/>
              <a:t>(</a:t>
            </a:r>
            <a:r>
              <a:rPr lang="en-US" altLang="zh-CN" sz="2400" dirty="0" err="1"/>
              <a:t>Structuresd</a:t>
            </a:r>
            <a:r>
              <a:rPr lang="en-US" altLang="zh-CN" sz="2400" dirty="0"/>
              <a:t> Design </a:t>
            </a:r>
            <a:r>
              <a:rPr lang="zh-CN" altLang="en-US" sz="2400" dirty="0"/>
              <a:t>简称</a:t>
            </a:r>
            <a:r>
              <a:rPr lang="en-US" altLang="zh-CN" sz="2400" dirty="0"/>
              <a:t>SD)</a:t>
            </a:r>
          </a:p>
          <a:p>
            <a:pPr marL="742950" lvl="1" indent="-285750">
              <a:buFont typeface="Arial" panose="020B0604020202020204" pitchFamily="34" charset="0"/>
              <a:buChar char="•"/>
            </a:pPr>
            <a:r>
              <a:rPr lang="zh-CN" altLang="en-US" sz="2400" dirty="0"/>
              <a:t>结构化程序设计</a:t>
            </a:r>
            <a:r>
              <a:rPr lang="en-US" altLang="zh-CN" sz="2400" dirty="0"/>
              <a:t>(Structured Programming </a:t>
            </a:r>
            <a:r>
              <a:rPr lang="zh-CN" altLang="en-US" sz="2400" dirty="0"/>
              <a:t>简称</a:t>
            </a:r>
            <a:r>
              <a:rPr lang="en-US" altLang="zh-CN" sz="2400" dirty="0"/>
              <a:t>SP)</a:t>
            </a:r>
            <a:endParaRPr lang="zh-CN" altLang="en-US" sz="2400" dirty="0"/>
          </a:p>
        </p:txBody>
      </p:sp>
      <p:sp>
        <p:nvSpPr>
          <p:cNvPr id="31" name="矩形 30"/>
          <p:cNvSpPr/>
          <p:nvPr/>
        </p:nvSpPr>
        <p:spPr>
          <a:xfrm>
            <a:off x="143839" y="3804508"/>
            <a:ext cx="8933673" cy="1569660"/>
          </a:xfrm>
          <a:prstGeom prst="rect">
            <a:avLst/>
          </a:prstGeom>
        </p:spPr>
        <p:txBody>
          <a:bodyPr wrap="square">
            <a:spAutoFit/>
          </a:bodyPr>
          <a:lstStyle/>
          <a:p>
            <a:pPr>
              <a:lnSpc>
                <a:spcPct val="150000"/>
              </a:lnSpc>
            </a:pPr>
            <a:r>
              <a:rPr lang="zh-CN" altLang="en-US" sz="2400" dirty="0"/>
              <a:t>主要思想</a:t>
            </a:r>
            <a:r>
              <a:rPr lang="zh-CN" altLang="en-US" sz="2000" dirty="0"/>
              <a:t>：</a:t>
            </a:r>
            <a:r>
              <a:rPr lang="zh-CN" altLang="en-US" sz="2400" dirty="0"/>
              <a:t>抽象与自顶向下的逐层分解   </a:t>
            </a:r>
            <a:r>
              <a:rPr lang="en-US" altLang="zh-CN" sz="2400" dirty="0"/>
              <a:t>(</a:t>
            </a:r>
            <a:r>
              <a:rPr lang="zh-CN" altLang="en-US" sz="2400" dirty="0"/>
              <a:t>控制复杂性的基本手段</a:t>
            </a:r>
            <a:r>
              <a:rPr lang="en-US" altLang="zh-CN" sz="2400" dirty="0"/>
              <a:t>)</a:t>
            </a:r>
          </a:p>
          <a:p>
            <a:pPr>
              <a:lnSpc>
                <a:spcPct val="150000"/>
              </a:lnSpc>
            </a:pPr>
            <a:r>
              <a:rPr lang="zh-CN" altLang="en-US" sz="2000" b="1" dirty="0">
                <a:solidFill>
                  <a:srgbClr val="00B0F0"/>
                </a:solidFill>
              </a:rPr>
              <a:t>抽象</a:t>
            </a:r>
            <a:r>
              <a:rPr lang="zh-CN" altLang="en-US" sz="2000" dirty="0"/>
              <a:t>：在每个抽象层次上忽略问题内部复杂性，只关注整个问题与外界的联系；</a:t>
            </a:r>
          </a:p>
          <a:p>
            <a:pPr>
              <a:lnSpc>
                <a:spcPct val="150000"/>
              </a:lnSpc>
            </a:pPr>
            <a:r>
              <a:rPr lang="zh-CN" altLang="en-US" sz="2000" b="1" dirty="0">
                <a:solidFill>
                  <a:srgbClr val="00B050"/>
                </a:solidFill>
              </a:rPr>
              <a:t>分解</a:t>
            </a:r>
            <a:r>
              <a:rPr lang="zh-CN" altLang="en-US" sz="2000" dirty="0"/>
              <a:t>：将问题不断分解为较小的问题，直到每个最底层的问题都足够简单为止。</a:t>
            </a:r>
          </a:p>
        </p:txBody>
      </p:sp>
      <p:sp>
        <p:nvSpPr>
          <p:cNvPr id="13" name="标题 1"/>
          <p:cNvSpPr>
            <a:spLocks noGrp="1"/>
          </p:cNvSpPr>
          <p:nvPr>
            <p:ph type="title"/>
          </p:nvPr>
        </p:nvSpPr>
        <p:spPr>
          <a:xfrm>
            <a:off x="454253" y="275931"/>
            <a:ext cx="7772400" cy="711122"/>
          </a:xfrm>
        </p:spPr>
        <p:txBody>
          <a:bodyPr/>
          <a:lstStyle/>
          <a:p>
            <a:r>
              <a:rPr lang="zh-CN" altLang="en-US" dirty="0"/>
              <a:t>六、软件方法简介</a:t>
            </a:r>
          </a:p>
        </p:txBody>
      </p:sp>
      <p:grpSp>
        <p:nvGrpSpPr>
          <p:cNvPr id="4" name="组合 3"/>
          <p:cNvGrpSpPr/>
          <p:nvPr/>
        </p:nvGrpSpPr>
        <p:grpSpPr>
          <a:xfrm>
            <a:off x="5440119" y="123823"/>
            <a:ext cx="1551566" cy="2084909"/>
            <a:chOff x="6539454" y="-11254"/>
            <a:chExt cx="1551566" cy="2084909"/>
          </a:xfrm>
        </p:grpSpPr>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39454" y="-11254"/>
              <a:ext cx="1551566" cy="1825278"/>
            </a:xfrm>
            <a:prstGeom prst="rect">
              <a:avLst/>
            </a:prstGeom>
            <a:effectLst>
              <a:softEdge rad="127000"/>
            </a:effectLst>
          </p:spPr>
        </p:pic>
        <p:sp>
          <p:nvSpPr>
            <p:cNvPr id="2" name="矩形 1"/>
            <p:cNvSpPr/>
            <p:nvPr/>
          </p:nvSpPr>
          <p:spPr>
            <a:xfrm>
              <a:off x="6707153" y="1704323"/>
              <a:ext cx="1216167" cy="369332"/>
            </a:xfrm>
            <a:prstGeom prst="rect">
              <a:avLst/>
            </a:prstGeom>
          </p:spPr>
          <p:txBody>
            <a:bodyPr wrap="none">
              <a:spAutoFit/>
            </a:bodyPr>
            <a:lstStyle/>
            <a:p>
              <a:r>
                <a:rPr lang="en-US" altLang="zh-CN" dirty="0" err="1"/>
                <a:t>E.Yourdon</a:t>
              </a:r>
              <a:endParaRPr lang="zh-CN" altLang="en-US" dirty="0"/>
            </a:p>
          </p:txBody>
        </p:sp>
      </p:grpSp>
      <p:grpSp>
        <p:nvGrpSpPr>
          <p:cNvPr id="6" name="组合 5"/>
          <p:cNvGrpSpPr/>
          <p:nvPr/>
        </p:nvGrpSpPr>
        <p:grpSpPr>
          <a:xfrm>
            <a:off x="6991684" y="176307"/>
            <a:ext cx="2085827" cy="1961941"/>
            <a:chOff x="7240584" y="2510445"/>
            <a:chExt cx="2085827" cy="1961941"/>
          </a:xfrm>
        </p:grpSpPr>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91394" y="2510445"/>
              <a:ext cx="1387415" cy="1734269"/>
            </a:xfrm>
            <a:prstGeom prst="rect">
              <a:avLst/>
            </a:prstGeom>
            <a:effectLst>
              <a:softEdge rad="152400"/>
            </a:effectLst>
          </p:spPr>
        </p:pic>
        <p:sp>
          <p:nvSpPr>
            <p:cNvPr id="5" name="矩形 4"/>
            <p:cNvSpPr/>
            <p:nvPr/>
          </p:nvSpPr>
          <p:spPr>
            <a:xfrm>
              <a:off x="7240584" y="4103054"/>
              <a:ext cx="2085827" cy="369332"/>
            </a:xfrm>
            <a:prstGeom prst="rect">
              <a:avLst/>
            </a:prstGeom>
          </p:spPr>
          <p:txBody>
            <a:bodyPr wrap="none">
              <a:spAutoFit/>
            </a:bodyPr>
            <a:lstStyle/>
            <a:p>
              <a:r>
                <a:rPr lang="en-US" altLang="zh-CN" dirty="0"/>
                <a:t>Larry Constantine </a:t>
              </a:r>
              <a:endParaRPr lang="zh-CN" altLang="en-US" dirty="0"/>
            </a:p>
          </p:txBody>
        </p:sp>
      </p:grpSp>
    </p:spTree>
    <p:extLst>
      <p:ext uri="{BB962C8B-B14F-4D97-AF65-F5344CB8AC3E}">
        <p14:creationId xmlns:p14="http://schemas.microsoft.com/office/powerpoint/2010/main" val="2904107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3"/>
          <p:cNvGrpSpPr>
            <a:grpSpLocks/>
          </p:cNvGrpSpPr>
          <p:nvPr/>
        </p:nvGrpSpPr>
        <p:grpSpPr bwMode="auto">
          <a:xfrm>
            <a:off x="2193165" y="3293639"/>
            <a:ext cx="6667372" cy="3414753"/>
            <a:chOff x="383" y="1034"/>
            <a:chExt cx="4836" cy="2974"/>
          </a:xfrm>
        </p:grpSpPr>
        <p:sp>
          <p:nvSpPr>
            <p:cNvPr id="13" name="Oval 4"/>
            <p:cNvSpPr>
              <a:spLocks noChangeArrowheads="1"/>
            </p:cNvSpPr>
            <p:nvPr/>
          </p:nvSpPr>
          <p:spPr bwMode="auto">
            <a:xfrm>
              <a:off x="953" y="1034"/>
              <a:ext cx="3774" cy="2770"/>
            </a:xfrm>
            <a:prstGeom prst="ellipse">
              <a:avLst/>
            </a:prstGeom>
            <a:solidFill>
              <a:srgbClr val="00FFFF"/>
            </a:solidFill>
            <a:ln w="28575">
              <a:solidFill>
                <a:srgbClr val="0000FF"/>
              </a:solidFill>
              <a:round/>
              <a:headEnd/>
              <a:tailEnd/>
            </a:ln>
            <a:effectLst>
              <a:outerShdw dist="107763" dir="2700000" algn="ctr" rotWithShape="0">
                <a:srgbClr val="808080"/>
              </a:outerShdw>
            </a:effec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endParaRPr kumimoji="1" lang="zh-CN" altLang="zh-CN" sz="2400">
                <a:latin typeface="Times New Roman" panose="02020603050405020304" pitchFamily="18" charset="0"/>
              </a:endParaRPr>
            </a:p>
          </p:txBody>
        </p:sp>
        <p:sp>
          <p:nvSpPr>
            <p:cNvPr id="14" name="Oval 5"/>
            <p:cNvSpPr>
              <a:spLocks noChangeArrowheads="1"/>
            </p:cNvSpPr>
            <p:nvPr/>
          </p:nvSpPr>
          <p:spPr bwMode="auto">
            <a:xfrm>
              <a:off x="1469" y="1457"/>
              <a:ext cx="2688" cy="1951"/>
            </a:xfrm>
            <a:prstGeom prst="ellipse">
              <a:avLst/>
            </a:prstGeom>
            <a:solidFill>
              <a:srgbClr val="FFFF00"/>
            </a:solidFill>
            <a:ln w="19050">
              <a:solidFill>
                <a:srgbClr val="0000FF"/>
              </a:solidFill>
              <a:round/>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endParaRPr kumimoji="1" lang="zh-CN" altLang="zh-CN" sz="2400">
                <a:latin typeface="Times New Roman" panose="02020603050405020304" pitchFamily="18" charset="0"/>
              </a:endParaRPr>
            </a:p>
          </p:txBody>
        </p:sp>
        <p:sp>
          <p:nvSpPr>
            <p:cNvPr id="15" name="Line 6"/>
            <p:cNvSpPr>
              <a:spLocks noChangeShapeType="1"/>
            </p:cNvSpPr>
            <p:nvPr/>
          </p:nvSpPr>
          <p:spPr bwMode="auto">
            <a:xfrm>
              <a:off x="2837" y="1034"/>
              <a:ext cx="0" cy="965"/>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Line 7"/>
            <p:cNvSpPr>
              <a:spLocks noChangeShapeType="1"/>
            </p:cNvSpPr>
            <p:nvPr/>
          </p:nvSpPr>
          <p:spPr bwMode="auto">
            <a:xfrm flipV="1">
              <a:off x="1425" y="2622"/>
              <a:ext cx="1104" cy="73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8"/>
            <p:cNvSpPr>
              <a:spLocks noChangeShapeType="1"/>
            </p:cNvSpPr>
            <p:nvPr/>
          </p:nvSpPr>
          <p:spPr bwMode="auto">
            <a:xfrm>
              <a:off x="3117" y="2622"/>
              <a:ext cx="1224" cy="670"/>
            </a:xfrm>
            <a:prstGeom prst="line">
              <a:avLst/>
            </a:prstGeom>
            <a:noFill/>
            <a:ln w="38100">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 name="Text Box 9"/>
            <p:cNvSpPr txBox="1">
              <a:spLocks noChangeArrowheads="1"/>
            </p:cNvSpPr>
            <p:nvPr/>
          </p:nvSpPr>
          <p:spPr bwMode="auto">
            <a:xfrm>
              <a:off x="1685" y="1941"/>
              <a:ext cx="732" cy="528"/>
            </a:xfrm>
            <a:prstGeom prst="rect">
              <a:avLst/>
            </a:prstGeom>
            <a:solidFill>
              <a:srgbClr val="FFFFFF"/>
            </a:solidFill>
            <a:ln w="9525">
              <a:solidFill>
                <a:srgbClr val="FFFFFF"/>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zh-CN" altLang="en-US" sz="2000" b="1" dirty="0">
                  <a:solidFill>
                    <a:srgbClr val="CC0000"/>
                  </a:solidFill>
                  <a:latin typeface="Times New Roman" panose="02020603050405020304" pitchFamily="18" charset="0"/>
                  <a:ea typeface="黑体" panose="02010609060101010101" pitchFamily="49" charset="-122"/>
                </a:rPr>
                <a:t>实体</a:t>
              </a:r>
              <a:r>
                <a:rPr kumimoji="1" lang="en-US" altLang="zh-CN" sz="2000" b="1" dirty="0">
                  <a:solidFill>
                    <a:srgbClr val="CC0000"/>
                  </a:solidFill>
                  <a:latin typeface="Times New Roman" panose="02020603050405020304" pitchFamily="18" charset="0"/>
                  <a:ea typeface="黑体" panose="02010609060101010101" pitchFamily="49" charset="-122"/>
                </a:rPr>
                <a:t>—</a:t>
              </a:r>
            </a:p>
            <a:p>
              <a:pPr algn="just"/>
              <a:r>
                <a:rPr kumimoji="1" lang="zh-CN" altLang="en-US" sz="2000" b="1" dirty="0">
                  <a:solidFill>
                    <a:srgbClr val="CC0000"/>
                  </a:solidFill>
                  <a:latin typeface="Times New Roman" panose="02020603050405020304" pitchFamily="18" charset="0"/>
                  <a:ea typeface="黑体" panose="02010609060101010101" pitchFamily="49" charset="-122"/>
                </a:rPr>
                <a:t>关系图</a:t>
              </a:r>
              <a:endParaRPr kumimoji="1" lang="zh-CN" altLang="en-US" sz="2000" dirty="0">
                <a:latin typeface="Times New Roman" panose="02020603050405020304" pitchFamily="18" charset="0"/>
              </a:endParaRPr>
            </a:p>
          </p:txBody>
        </p:sp>
        <p:sp>
          <p:nvSpPr>
            <p:cNvPr id="19" name="Text Box 10"/>
            <p:cNvSpPr txBox="1">
              <a:spLocks noChangeArrowheads="1"/>
            </p:cNvSpPr>
            <p:nvPr/>
          </p:nvSpPr>
          <p:spPr bwMode="auto">
            <a:xfrm>
              <a:off x="2207" y="2896"/>
              <a:ext cx="1318" cy="307"/>
            </a:xfrm>
            <a:prstGeom prst="rect">
              <a:avLst/>
            </a:prstGeom>
            <a:solidFill>
              <a:srgbClr val="FFFFFF"/>
            </a:solidFill>
            <a:ln w="9525">
              <a:solidFill>
                <a:srgbClr val="FFFFFF"/>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zh-CN" altLang="en-US" sz="2000" dirty="0">
                  <a:solidFill>
                    <a:srgbClr val="CC0000"/>
                  </a:solidFill>
                  <a:latin typeface="Times New Roman" panose="02020603050405020304" pitchFamily="18" charset="0"/>
                  <a:ea typeface="黑体" panose="02010609060101010101" pitchFamily="49" charset="-122"/>
                </a:rPr>
                <a:t>状态</a:t>
              </a:r>
              <a:r>
                <a:rPr kumimoji="1" lang="en-US" altLang="zh-CN" sz="2000" dirty="0">
                  <a:solidFill>
                    <a:srgbClr val="CC0000"/>
                  </a:solidFill>
                  <a:latin typeface="Times New Roman" panose="02020603050405020304" pitchFamily="18" charset="0"/>
                  <a:ea typeface="黑体" panose="02010609060101010101" pitchFamily="49" charset="-122"/>
                </a:rPr>
                <a:t>—</a:t>
              </a:r>
              <a:r>
                <a:rPr kumimoji="1" lang="zh-CN" altLang="en-US" sz="2000" dirty="0">
                  <a:solidFill>
                    <a:srgbClr val="CC0000"/>
                  </a:solidFill>
                  <a:latin typeface="Times New Roman" panose="02020603050405020304" pitchFamily="18" charset="0"/>
                  <a:ea typeface="黑体" panose="02010609060101010101" pitchFamily="49" charset="-122"/>
                </a:rPr>
                <a:t>迁移图</a:t>
              </a:r>
              <a:endParaRPr kumimoji="1" lang="zh-CN" altLang="en-US" sz="2000" dirty="0">
                <a:latin typeface="Times New Roman" panose="02020603050405020304" pitchFamily="18" charset="0"/>
              </a:endParaRPr>
            </a:p>
          </p:txBody>
        </p:sp>
        <p:sp>
          <p:nvSpPr>
            <p:cNvPr id="20" name="Text Box 11"/>
            <p:cNvSpPr txBox="1">
              <a:spLocks noChangeArrowheads="1"/>
            </p:cNvSpPr>
            <p:nvPr/>
          </p:nvSpPr>
          <p:spPr bwMode="auto">
            <a:xfrm>
              <a:off x="3233" y="1938"/>
              <a:ext cx="703" cy="535"/>
            </a:xfrm>
            <a:prstGeom prst="rect">
              <a:avLst/>
            </a:prstGeom>
            <a:solidFill>
              <a:srgbClr val="FFFFFF"/>
            </a:solidFill>
            <a:ln w="9525">
              <a:solidFill>
                <a:srgbClr val="FFFFFF"/>
              </a:solidFill>
              <a:miter lim="800000"/>
              <a:headEnd/>
              <a:tailEnd/>
            </a:ln>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b="1" dirty="0">
                  <a:solidFill>
                    <a:srgbClr val="CC0000"/>
                  </a:solidFill>
                  <a:latin typeface="Times New Roman" panose="02020603050405020304" pitchFamily="18" charset="0"/>
                  <a:ea typeface="黑体" panose="02010609060101010101" pitchFamily="49" charset="-122"/>
                </a:rPr>
                <a:t>数据流</a:t>
              </a:r>
            </a:p>
            <a:p>
              <a:pPr algn="ctr"/>
              <a:r>
                <a:rPr kumimoji="1" lang="zh-CN" altLang="en-US" sz="2000" b="1" dirty="0">
                  <a:solidFill>
                    <a:srgbClr val="CC0000"/>
                  </a:solidFill>
                  <a:latin typeface="Times New Roman" panose="02020603050405020304" pitchFamily="18" charset="0"/>
                  <a:ea typeface="黑体" panose="02010609060101010101" pitchFamily="49" charset="-122"/>
                </a:rPr>
                <a:t>图</a:t>
              </a:r>
            </a:p>
          </p:txBody>
        </p:sp>
        <p:sp>
          <p:nvSpPr>
            <p:cNvPr id="21" name="Text Box 12"/>
            <p:cNvSpPr txBox="1">
              <a:spLocks noChangeArrowheads="1"/>
            </p:cNvSpPr>
            <p:nvPr/>
          </p:nvSpPr>
          <p:spPr bwMode="auto">
            <a:xfrm>
              <a:off x="383" y="1345"/>
              <a:ext cx="1338" cy="380"/>
            </a:xfrm>
            <a:prstGeom prst="rect">
              <a:avLst/>
            </a:prstGeom>
            <a:solidFill>
              <a:srgbClr val="FFFFFF"/>
            </a:solidFill>
            <a:ln w="9525">
              <a:solidFill>
                <a:srgbClr val="000000"/>
              </a:solidFill>
              <a:miter lim="800000"/>
              <a:headEnd/>
              <a:tailEnd/>
            </a:ln>
            <a:effectLst>
              <a:outerShdw dist="107763" dir="2700000" algn="ctr" rotWithShape="0">
                <a:srgbClr val="808080"/>
              </a:outerShdw>
            </a:effec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5000"/>
                </a:lnSpc>
              </a:pPr>
              <a:r>
                <a:rPr kumimoji="1" lang="zh-CN" altLang="en-US" sz="2000">
                  <a:solidFill>
                    <a:srgbClr val="000099"/>
                  </a:solidFill>
                  <a:latin typeface="Times New Roman" panose="02020603050405020304" pitchFamily="18" charset="0"/>
                  <a:ea typeface="黑体" panose="02010609060101010101" pitchFamily="49" charset="-122"/>
                </a:rPr>
                <a:t>数据对象描述</a:t>
              </a:r>
              <a:endParaRPr kumimoji="1" lang="zh-CN" altLang="en-US" sz="2000">
                <a:latin typeface="Times New Roman" panose="02020603050405020304" pitchFamily="18" charset="0"/>
                <a:ea typeface="黑体" panose="02010609060101010101" pitchFamily="49" charset="-122"/>
              </a:endParaRPr>
            </a:p>
          </p:txBody>
        </p:sp>
        <p:sp>
          <p:nvSpPr>
            <p:cNvPr id="22" name="Text Box 13"/>
            <p:cNvSpPr txBox="1">
              <a:spLocks noChangeArrowheads="1"/>
            </p:cNvSpPr>
            <p:nvPr/>
          </p:nvSpPr>
          <p:spPr bwMode="auto">
            <a:xfrm>
              <a:off x="3905" y="1393"/>
              <a:ext cx="1314" cy="379"/>
            </a:xfrm>
            <a:prstGeom prst="rect">
              <a:avLst/>
            </a:prstGeom>
            <a:solidFill>
              <a:srgbClr val="FFFFFF"/>
            </a:solidFill>
            <a:ln w="9525">
              <a:solidFill>
                <a:srgbClr val="000000"/>
              </a:solidFill>
              <a:miter lim="800000"/>
              <a:headEnd/>
              <a:tailEnd/>
            </a:ln>
            <a:effectLst>
              <a:outerShdw dist="107763" dir="2700000" algn="ctr" rotWithShape="0">
                <a:srgbClr val="808080"/>
              </a:outerShdw>
            </a:effec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15000"/>
                </a:lnSpc>
              </a:pPr>
              <a:r>
                <a:rPr kumimoji="1" lang="zh-CN" altLang="en-US" sz="2000" b="1">
                  <a:solidFill>
                    <a:srgbClr val="000099"/>
                  </a:solidFill>
                  <a:latin typeface="Times New Roman" panose="02020603050405020304" pitchFamily="18" charset="0"/>
                  <a:ea typeface="黑体" panose="02010609060101010101" pitchFamily="49" charset="-122"/>
                </a:rPr>
                <a:t>加工规格说明</a:t>
              </a:r>
            </a:p>
          </p:txBody>
        </p:sp>
        <p:sp>
          <p:nvSpPr>
            <p:cNvPr id="23" name="Oval 14"/>
            <p:cNvSpPr>
              <a:spLocks noChangeArrowheads="1"/>
            </p:cNvSpPr>
            <p:nvPr/>
          </p:nvSpPr>
          <p:spPr bwMode="auto">
            <a:xfrm>
              <a:off x="2424" y="2004"/>
              <a:ext cx="792" cy="768"/>
            </a:xfrm>
            <a:prstGeom prst="ellipse">
              <a:avLst/>
            </a:prstGeom>
            <a:solidFill>
              <a:schemeClr val="bg1"/>
            </a:solidFill>
            <a:ln w="9525">
              <a:solidFill>
                <a:schemeClr val="tx1"/>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4" name="Text Box 15"/>
            <p:cNvSpPr txBox="1">
              <a:spLocks noChangeArrowheads="1"/>
            </p:cNvSpPr>
            <p:nvPr/>
          </p:nvSpPr>
          <p:spPr bwMode="auto">
            <a:xfrm>
              <a:off x="2565" y="2138"/>
              <a:ext cx="517" cy="6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r>
                <a:rPr kumimoji="1" lang="zh-CN" altLang="en-US" sz="2400">
                  <a:solidFill>
                    <a:srgbClr val="000099"/>
                  </a:solidFill>
                  <a:latin typeface="Times New Roman" panose="02020603050405020304" pitchFamily="18" charset="0"/>
                  <a:ea typeface="黑体" panose="02010609060101010101" pitchFamily="49" charset="-122"/>
                </a:rPr>
                <a:t>数据</a:t>
              </a:r>
            </a:p>
            <a:p>
              <a:pPr algn="r" eaLnBrk="1" hangingPunct="1"/>
              <a:r>
                <a:rPr kumimoji="1" lang="zh-CN" altLang="en-US" sz="2400">
                  <a:solidFill>
                    <a:srgbClr val="000099"/>
                  </a:solidFill>
                  <a:latin typeface="Times New Roman" panose="02020603050405020304" pitchFamily="18" charset="0"/>
                  <a:ea typeface="黑体" panose="02010609060101010101" pitchFamily="49" charset="-122"/>
                </a:rPr>
                <a:t>字典</a:t>
              </a:r>
              <a:endParaRPr kumimoji="1" lang="zh-CN" altLang="en-US" sz="2400">
                <a:latin typeface="Times New Roman" panose="02020603050405020304" pitchFamily="18" charset="0"/>
              </a:endParaRPr>
            </a:p>
          </p:txBody>
        </p:sp>
        <p:sp>
          <p:nvSpPr>
            <p:cNvPr id="25" name="Text Box 16"/>
            <p:cNvSpPr txBox="1">
              <a:spLocks noChangeArrowheads="1"/>
            </p:cNvSpPr>
            <p:nvPr/>
          </p:nvSpPr>
          <p:spPr bwMode="auto">
            <a:xfrm>
              <a:off x="2117" y="3617"/>
              <a:ext cx="1404" cy="391"/>
            </a:xfrm>
            <a:prstGeom prst="rect">
              <a:avLst/>
            </a:prstGeom>
            <a:solidFill>
              <a:srgbClr val="FFFFFF"/>
            </a:solidFill>
            <a:ln w="9525">
              <a:solidFill>
                <a:srgbClr val="000000"/>
              </a:solidFill>
              <a:miter lim="800000"/>
              <a:headEnd/>
              <a:tailEnd/>
            </a:ln>
            <a:effectLst>
              <a:outerShdw dist="107763" dir="2700000" algn="ctr" rotWithShape="0">
                <a:srgbClr val="808080"/>
              </a:outerShdw>
            </a:effec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115000"/>
                </a:lnSpc>
              </a:pPr>
              <a:r>
                <a:rPr kumimoji="1" lang="zh-CN" altLang="en-US" sz="2000">
                  <a:solidFill>
                    <a:srgbClr val="000099"/>
                  </a:solidFill>
                  <a:latin typeface="Times New Roman" panose="02020603050405020304" pitchFamily="18" charset="0"/>
                  <a:ea typeface="黑体" panose="02010609060101010101" pitchFamily="49" charset="-122"/>
                </a:rPr>
                <a:t>控制规格说明</a:t>
              </a:r>
              <a:endParaRPr kumimoji="1" lang="zh-CN" altLang="en-US" sz="2000">
                <a:latin typeface="Times New Roman" panose="02020603050405020304" pitchFamily="18" charset="0"/>
              </a:endParaRPr>
            </a:p>
          </p:txBody>
        </p:sp>
      </p:grpSp>
      <p:sp>
        <p:nvSpPr>
          <p:cNvPr id="26" name="Text Box 17"/>
          <p:cNvSpPr txBox="1">
            <a:spLocks noChangeArrowheads="1"/>
          </p:cNvSpPr>
          <p:nvPr/>
        </p:nvSpPr>
        <p:spPr bwMode="auto">
          <a:xfrm>
            <a:off x="345167" y="5419305"/>
            <a:ext cx="3220997"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0" lvl="1">
              <a:buFontTx/>
              <a:buChar char="•"/>
              <a:defRPr/>
            </a:pPr>
            <a:r>
              <a:rPr kumimoji="1" lang="en-US" altLang="zh-CN" sz="2400" b="1" dirty="0">
                <a:solidFill>
                  <a:srgbClr val="0000FF"/>
                </a:solidFill>
                <a:effectLst>
                  <a:outerShdw blurRad="38100" dist="38100" dir="2700000" algn="tl">
                    <a:srgbClr val="C0C0C0"/>
                  </a:outerShdw>
                </a:effectLst>
                <a:latin typeface="Times New Roman" panose="02020603050405020304" pitchFamily="18" charset="0"/>
              </a:rPr>
              <a:t>DFD</a:t>
            </a:r>
            <a:r>
              <a:rPr kumimoji="1" lang="zh-CN" altLang="en-US" sz="2400" b="1" dirty="0">
                <a:solidFill>
                  <a:srgbClr val="0000FF"/>
                </a:solidFill>
                <a:effectLst>
                  <a:outerShdw blurRad="38100" dist="38100" dir="2700000" algn="tl">
                    <a:srgbClr val="C0C0C0"/>
                  </a:outerShdw>
                </a:effectLst>
                <a:latin typeface="Times New Roman" panose="02020603050405020304" pitchFamily="18" charset="0"/>
              </a:rPr>
              <a:t>用于功能建模</a:t>
            </a:r>
          </a:p>
          <a:p>
            <a:pPr marL="0" lvl="1" eaLnBrk="1" hangingPunct="1">
              <a:buFontTx/>
              <a:buChar char="•"/>
              <a:defRPr/>
            </a:pPr>
            <a:r>
              <a:rPr kumimoji="1" lang="en-US" altLang="zh-CN" sz="2400" b="1" dirty="0">
                <a:solidFill>
                  <a:srgbClr val="FF0000"/>
                </a:solidFill>
                <a:effectLst>
                  <a:outerShdw blurRad="38100" dist="38100" dir="2700000" algn="tl">
                    <a:srgbClr val="C0C0C0"/>
                  </a:outerShdw>
                </a:effectLst>
                <a:latin typeface="Times New Roman" panose="02020603050405020304" pitchFamily="18" charset="0"/>
              </a:rPr>
              <a:t>ERD </a:t>
            </a:r>
            <a:r>
              <a:rPr kumimoji="1" lang="zh-CN" altLang="en-US" sz="2400" b="1" dirty="0">
                <a:solidFill>
                  <a:srgbClr val="0000FF"/>
                </a:solidFill>
                <a:effectLst>
                  <a:outerShdw blurRad="38100" dist="38100" dir="2700000" algn="tl">
                    <a:srgbClr val="C0C0C0"/>
                  </a:outerShdw>
                </a:effectLst>
                <a:latin typeface="Times New Roman" panose="02020603050405020304" pitchFamily="18" charset="0"/>
              </a:rPr>
              <a:t>用于</a:t>
            </a:r>
            <a:r>
              <a:rPr kumimoji="1" lang="zh-CN" altLang="en-US" sz="2400" b="1" dirty="0">
                <a:solidFill>
                  <a:srgbClr val="008080"/>
                </a:solidFill>
                <a:effectLst>
                  <a:outerShdw blurRad="38100" dist="38100" dir="2700000" algn="tl">
                    <a:srgbClr val="C0C0C0"/>
                  </a:outerShdw>
                </a:effectLst>
                <a:latin typeface="Times New Roman" panose="02020603050405020304" pitchFamily="18" charset="0"/>
              </a:rPr>
              <a:t>数据建模</a:t>
            </a:r>
          </a:p>
          <a:p>
            <a:pPr marL="0" lvl="1" eaLnBrk="1" hangingPunct="1">
              <a:buFontTx/>
              <a:buChar char="•"/>
              <a:defRPr/>
            </a:pPr>
            <a:r>
              <a:rPr kumimoji="1" lang="en-US" altLang="zh-CN" sz="2400" b="1" dirty="0">
                <a:solidFill>
                  <a:srgbClr val="0000FF"/>
                </a:solidFill>
                <a:effectLst>
                  <a:outerShdw blurRad="38100" dist="38100" dir="2700000" algn="tl">
                    <a:srgbClr val="C0C0C0"/>
                  </a:outerShdw>
                </a:effectLst>
                <a:latin typeface="Times New Roman" panose="02020603050405020304" pitchFamily="18" charset="0"/>
              </a:rPr>
              <a:t>STD</a:t>
            </a:r>
            <a:r>
              <a:rPr kumimoji="1" lang="zh-CN" altLang="en-US" sz="2400" b="1" dirty="0">
                <a:solidFill>
                  <a:srgbClr val="0000FF"/>
                </a:solidFill>
                <a:effectLst>
                  <a:outerShdw blurRad="38100" dist="38100" dir="2700000" algn="tl">
                    <a:srgbClr val="C0C0C0"/>
                  </a:outerShdw>
                </a:effectLst>
                <a:latin typeface="Times New Roman" panose="02020603050405020304" pitchFamily="18" charset="0"/>
              </a:rPr>
              <a:t>用于行为建模</a:t>
            </a:r>
          </a:p>
        </p:txBody>
      </p:sp>
      <p:sp>
        <p:nvSpPr>
          <p:cNvPr id="27" name="Rectangle 19"/>
          <p:cNvSpPr>
            <a:spLocks noChangeArrowheads="1"/>
          </p:cNvSpPr>
          <p:nvPr/>
        </p:nvSpPr>
        <p:spPr bwMode="auto">
          <a:xfrm>
            <a:off x="-44098" y="1545344"/>
            <a:ext cx="9396413" cy="14527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lvl="1" eaLnBrk="1" hangingPunct="1">
              <a:spcBef>
                <a:spcPct val="10000"/>
              </a:spcBef>
              <a:buFont typeface="Wingdings" panose="05000000000000000000" pitchFamily="2" charset="2"/>
              <a:buChar char="ü"/>
              <a:defRPr/>
            </a:pPr>
            <a:r>
              <a:rPr kumimoji="1" lang="zh-CN" altLang="en-US" sz="2000" b="1" dirty="0">
                <a:solidFill>
                  <a:srgbClr val="FF0000"/>
                </a:solidFill>
                <a:effectLst>
                  <a:outerShdw blurRad="38100" dist="38100" dir="2700000" algn="tl">
                    <a:srgbClr val="C0C0C0"/>
                  </a:outerShdw>
                </a:effectLst>
                <a:latin typeface="仿宋_GB2312" pitchFamily="49" charset="-122"/>
                <a:ea typeface="仿宋_GB2312" pitchFamily="49" charset="-122"/>
              </a:rPr>
              <a:t>数据流图</a:t>
            </a:r>
            <a:r>
              <a:rPr kumimoji="1" lang="en-US" altLang="zh-CN" sz="2000" b="1" dirty="0">
                <a:solidFill>
                  <a:srgbClr val="FF0000"/>
                </a:solidFill>
                <a:effectLst>
                  <a:outerShdw blurRad="38100" dist="38100" dir="2700000" algn="tl">
                    <a:srgbClr val="C0C0C0"/>
                  </a:outerShdw>
                </a:effectLst>
                <a:latin typeface="仿宋_GB2312" pitchFamily="49" charset="-122"/>
                <a:ea typeface="仿宋_GB2312" pitchFamily="49" charset="-122"/>
              </a:rPr>
              <a:t>(DFD) </a:t>
            </a:r>
            <a:r>
              <a:rPr kumimoji="1" lang="zh-CN" altLang="en-US" sz="2000" b="1" dirty="0">
                <a:solidFill>
                  <a:srgbClr val="0000FF"/>
                </a:solidFill>
                <a:effectLst>
                  <a:outerShdw blurRad="38100" dist="38100" dir="2700000" algn="tl">
                    <a:srgbClr val="C0C0C0"/>
                  </a:outerShdw>
                </a:effectLst>
                <a:latin typeface="仿宋_GB2312" pitchFamily="49" charset="-122"/>
                <a:ea typeface="仿宋_GB2312" pitchFamily="49" charset="-122"/>
              </a:rPr>
              <a:t>描述数据在系统中如何被</a:t>
            </a:r>
            <a:r>
              <a:rPr kumimoji="1" lang="zh-CN" altLang="en-US" sz="2000" b="1" dirty="0">
                <a:solidFill>
                  <a:srgbClr val="00B050"/>
                </a:solidFill>
                <a:effectLst>
                  <a:outerShdw blurRad="38100" dist="38100" dir="2700000" algn="tl">
                    <a:srgbClr val="C0C0C0"/>
                  </a:outerShdw>
                </a:effectLst>
                <a:latin typeface="仿宋_GB2312" pitchFamily="49" charset="-122"/>
                <a:ea typeface="仿宋_GB2312" pitchFamily="49" charset="-122"/>
              </a:rPr>
              <a:t>传送或变换</a:t>
            </a:r>
            <a:r>
              <a:rPr kumimoji="1" lang="zh-CN" altLang="en-US" sz="2000" b="1" dirty="0">
                <a:solidFill>
                  <a:srgbClr val="0000FF"/>
                </a:solidFill>
                <a:effectLst>
                  <a:outerShdw blurRad="38100" dist="38100" dir="2700000" algn="tl">
                    <a:srgbClr val="C0C0C0"/>
                  </a:outerShdw>
                </a:effectLst>
                <a:latin typeface="仿宋_GB2312" pitchFamily="49" charset="-122"/>
                <a:ea typeface="仿宋_GB2312" pitchFamily="49" charset="-122"/>
              </a:rPr>
              <a:t>，以及描述如何对数据流进行变换的功能（子功能）；</a:t>
            </a:r>
          </a:p>
          <a:p>
            <a:pPr lvl="1" eaLnBrk="1" hangingPunct="1">
              <a:spcBef>
                <a:spcPct val="10000"/>
              </a:spcBef>
              <a:buFont typeface="Wingdings" panose="05000000000000000000" pitchFamily="2" charset="2"/>
              <a:buChar char="ü"/>
              <a:defRPr/>
            </a:pPr>
            <a:r>
              <a:rPr kumimoji="1" lang="zh-CN" altLang="en-US" sz="2000" b="1" dirty="0">
                <a:solidFill>
                  <a:srgbClr val="FF0000"/>
                </a:solidFill>
                <a:effectLst>
                  <a:outerShdw blurRad="38100" dist="38100" dir="2700000" algn="tl">
                    <a:srgbClr val="C0C0C0"/>
                  </a:outerShdw>
                </a:effectLst>
                <a:latin typeface="Times New Roman" panose="02020603050405020304" pitchFamily="18" charset="0"/>
                <a:ea typeface="仿宋_GB2312" pitchFamily="49" charset="-122"/>
              </a:rPr>
              <a:t>实体</a:t>
            </a:r>
            <a:r>
              <a:rPr kumimoji="1" lang="en-US" altLang="zh-CN" sz="2000" b="1" dirty="0">
                <a:solidFill>
                  <a:srgbClr val="FF0000"/>
                </a:solidFill>
                <a:effectLst>
                  <a:outerShdw blurRad="38100" dist="38100" dir="2700000" algn="tl">
                    <a:srgbClr val="C0C0C0"/>
                  </a:outerShdw>
                </a:effectLst>
                <a:latin typeface="Times New Roman" panose="02020603050405020304" pitchFamily="18" charset="0"/>
                <a:ea typeface="仿宋_GB2312" pitchFamily="49" charset="-122"/>
              </a:rPr>
              <a:t>—</a:t>
            </a:r>
            <a:r>
              <a:rPr kumimoji="1" lang="zh-CN" altLang="en-US" sz="2000" b="1" dirty="0">
                <a:solidFill>
                  <a:srgbClr val="FF0000"/>
                </a:solidFill>
                <a:effectLst>
                  <a:outerShdw blurRad="38100" dist="38100" dir="2700000" algn="tl">
                    <a:srgbClr val="C0C0C0"/>
                  </a:outerShdw>
                </a:effectLst>
                <a:latin typeface="Times New Roman" panose="02020603050405020304" pitchFamily="18" charset="0"/>
                <a:ea typeface="仿宋_GB2312" pitchFamily="49" charset="-122"/>
              </a:rPr>
              <a:t>关系图</a:t>
            </a:r>
            <a:r>
              <a:rPr kumimoji="1" lang="en-US" altLang="zh-CN" sz="2000" b="1" dirty="0">
                <a:solidFill>
                  <a:srgbClr val="FF0000"/>
                </a:solidFill>
                <a:effectLst>
                  <a:outerShdw blurRad="38100" dist="38100" dir="2700000" algn="tl">
                    <a:srgbClr val="C0C0C0"/>
                  </a:outerShdw>
                </a:effectLst>
                <a:latin typeface="Times New Roman" panose="02020603050405020304" pitchFamily="18" charset="0"/>
                <a:ea typeface="仿宋_GB2312" pitchFamily="49" charset="-122"/>
              </a:rPr>
              <a:t>(ERD) </a:t>
            </a:r>
            <a:r>
              <a:rPr kumimoji="1" lang="zh-CN" altLang="en-US" sz="2000" b="1" dirty="0">
                <a:solidFill>
                  <a:srgbClr val="0000FF"/>
                </a:solidFill>
                <a:effectLst>
                  <a:outerShdw blurRad="38100" dist="38100" dir="2700000" algn="tl">
                    <a:srgbClr val="C0C0C0"/>
                  </a:outerShdw>
                </a:effectLst>
                <a:latin typeface="仿宋_GB2312" pitchFamily="49" charset="-122"/>
                <a:ea typeface="仿宋_GB2312" pitchFamily="49" charset="-122"/>
              </a:rPr>
              <a:t>描述数据对象及数据对象之间的关系；</a:t>
            </a:r>
          </a:p>
          <a:p>
            <a:pPr lvl="1" eaLnBrk="1" hangingPunct="1">
              <a:spcBef>
                <a:spcPct val="10000"/>
              </a:spcBef>
              <a:buFont typeface="Wingdings" panose="05000000000000000000" pitchFamily="2" charset="2"/>
              <a:buChar char="ü"/>
              <a:defRPr/>
            </a:pPr>
            <a:r>
              <a:rPr kumimoji="1" lang="zh-CN" altLang="en-US" sz="2000" b="1" dirty="0">
                <a:solidFill>
                  <a:srgbClr val="FF0000"/>
                </a:solidFill>
                <a:effectLst>
                  <a:outerShdw blurRad="38100" dist="38100" dir="2700000" algn="tl">
                    <a:srgbClr val="C0C0C0"/>
                  </a:outerShdw>
                </a:effectLst>
                <a:latin typeface="仿宋_GB2312" pitchFamily="49" charset="-122"/>
                <a:ea typeface="仿宋_GB2312" pitchFamily="49" charset="-122"/>
              </a:rPr>
              <a:t>状态</a:t>
            </a:r>
            <a:r>
              <a:rPr kumimoji="1" lang="en-US" altLang="zh-CN" sz="2000" b="1" dirty="0">
                <a:solidFill>
                  <a:srgbClr val="FF0000"/>
                </a:solidFill>
                <a:effectLst>
                  <a:outerShdw blurRad="38100" dist="38100" dir="2700000" algn="tl">
                    <a:srgbClr val="C0C0C0"/>
                  </a:outerShdw>
                </a:effectLst>
                <a:latin typeface="Times New Roman" panose="02020603050405020304" pitchFamily="18" charset="0"/>
                <a:ea typeface="仿宋_GB2312" pitchFamily="49" charset="-122"/>
              </a:rPr>
              <a:t>—</a:t>
            </a:r>
            <a:r>
              <a:rPr kumimoji="1" lang="zh-CN" altLang="en-US" sz="2000" b="1" dirty="0">
                <a:solidFill>
                  <a:srgbClr val="FF0000"/>
                </a:solidFill>
                <a:effectLst>
                  <a:outerShdw blurRad="38100" dist="38100" dir="2700000" algn="tl">
                    <a:srgbClr val="C0C0C0"/>
                  </a:outerShdw>
                </a:effectLst>
                <a:latin typeface="仿宋_GB2312" pitchFamily="49" charset="-122"/>
                <a:ea typeface="仿宋_GB2312" pitchFamily="49" charset="-122"/>
              </a:rPr>
              <a:t>迁移图</a:t>
            </a:r>
            <a:r>
              <a:rPr kumimoji="1" lang="en-US" altLang="zh-CN" sz="2000" b="1" dirty="0">
                <a:solidFill>
                  <a:srgbClr val="FF0000"/>
                </a:solidFill>
                <a:effectLst>
                  <a:outerShdw blurRad="38100" dist="38100" dir="2700000" algn="tl">
                    <a:srgbClr val="C0C0C0"/>
                  </a:outerShdw>
                </a:effectLst>
                <a:latin typeface="仿宋_GB2312" pitchFamily="49" charset="-122"/>
                <a:ea typeface="仿宋_GB2312" pitchFamily="49" charset="-122"/>
              </a:rPr>
              <a:t>(STD)</a:t>
            </a:r>
            <a:r>
              <a:rPr kumimoji="1" lang="zh-CN" altLang="en-US" sz="2000" b="1" dirty="0">
                <a:solidFill>
                  <a:srgbClr val="0000FF"/>
                </a:solidFill>
                <a:effectLst>
                  <a:outerShdw blurRad="38100" dist="38100" dir="2700000" algn="tl">
                    <a:srgbClr val="C0C0C0"/>
                  </a:outerShdw>
                </a:effectLst>
                <a:latin typeface="仿宋_GB2312" pitchFamily="49" charset="-122"/>
                <a:ea typeface="仿宋_GB2312" pitchFamily="49" charset="-122"/>
              </a:rPr>
              <a:t>描述系统对外部事件如何响应，如何动作</a:t>
            </a:r>
            <a:r>
              <a:rPr kumimoji="1" lang="zh-CN" altLang="en-US" sz="2400" b="1" dirty="0">
                <a:solidFill>
                  <a:srgbClr val="0000FF"/>
                </a:solidFill>
                <a:effectLst>
                  <a:outerShdw blurRad="38100" dist="38100" dir="2700000" algn="tl">
                    <a:srgbClr val="C0C0C0"/>
                  </a:outerShdw>
                </a:effectLst>
                <a:latin typeface="仿宋_GB2312" pitchFamily="49" charset="-122"/>
                <a:ea typeface="仿宋_GB2312" pitchFamily="49" charset="-122"/>
              </a:rPr>
              <a:t>。</a:t>
            </a:r>
          </a:p>
        </p:txBody>
      </p:sp>
      <p:sp>
        <p:nvSpPr>
          <p:cNvPr id="29" name="内容占位符 2"/>
          <p:cNvSpPr txBox="1">
            <a:spLocks/>
          </p:cNvSpPr>
          <p:nvPr/>
        </p:nvSpPr>
        <p:spPr>
          <a:xfrm>
            <a:off x="494604" y="1013661"/>
            <a:ext cx="7772400" cy="506264"/>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zh-CN" altLang="en-US" sz="2800" dirty="0">
                <a:solidFill>
                  <a:srgbClr val="0070C0"/>
                </a:solidFill>
              </a:rPr>
              <a:t>（一）结构化方法</a:t>
            </a:r>
            <a:endParaRPr lang="en-US" altLang="zh-CN" sz="2800" dirty="0">
              <a:solidFill>
                <a:srgbClr val="0070C0"/>
              </a:solidFill>
            </a:endParaRPr>
          </a:p>
        </p:txBody>
      </p:sp>
      <p:sp>
        <p:nvSpPr>
          <p:cNvPr id="30" name="标题 1"/>
          <p:cNvSpPr>
            <a:spLocks noGrp="1"/>
          </p:cNvSpPr>
          <p:nvPr>
            <p:ph type="title"/>
          </p:nvPr>
        </p:nvSpPr>
        <p:spPr>
          <a:xfrm>
            <a:off x="821706" y="257973"/>
            <a:ext cx="7772400" cy="711122"/>
          </a:xfrm>
        </p:spPr>
        <p:txBody>
          <a:bodyPr/>
          <a:lstStyle/>
          <a:p>
            <a:r>
              <a:rPr lang="zh-CN" altLang="en-US" dirty="0"/>
              <a:t>六、软件方法简介</a:t>
            </a:r>
          </a:p>
        </p:txBody>
      </p:sp>
    </p:spTree>
    <p:extLst>
      <p:ext uri="{BB962C8B-B14F-4D97-AF65-F5344CB8AC3E}">
        <p14:creationId xmlns:p14="http://schemas.microsoft.com/office/powerpoint/2010/main" val="7020742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3"/>
          <p:cNvSpPr txBox="1">
            <a:spLocks noChangeArrowheads="1"/>
          </p:cNvSpPr>
          <p:nvPr/>
        </p:nvSpPr>
        <p:spPr>
          <a:xfrm>
            <a:off x="238343" y="1709414"/>
            <a:ext cx="8781919" cy="189388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en-US" altLang="zh-CN" sz="2400" dirty="0">
                <a:latin typeface="黑体" panose="02010609060101010101" pitchFamily="49" charset="-122"/>
                <a:ea typeface="黑体" panose="02010609060101010101" pitchFamily="49" charset="-122"/>
              </a:rPr>
              <a:t>Data Flow Diagram(</a:t>
            </a:r>
            <a:r>
              <a:rPr lang="zh-CN" altLang="en-US" sz="2400" dirty="0">
                <a:latin typeface="黑体" panose="02010609060101010101" pitchFamily="49" charset="-122"/>
                <a:ea typeface="黑体" panose="02010609060101010101" pitchFamily="49" charset="-122"/>
              </a:rPr>
              <a:t>简称</a:t>
            </a:r>
            <a:r>
              <a:rPr lang="en-US" altLang="zh-CN" sz="2400" dirty="0">
                <a:latin typeface="黑体" panose="02010609060101010101" pitchFamily="49" charset="-122"/>
                <a:ea typeface="黑体" panose="02010609060101010101" pitchFamily="49" charset="-122"/>
              </a:rPr>
              <a:t>DFD)</a:t>
            </a:r>
            <a:r>
              <a:rPr lang="zh-CN" altLang="en-US" sz="2400" dirty="0">
                <a:latin typeface="黑体" panose="02010609060101010101" pitchFamily="49" charset="-122"/>
                <a:ea typeface="黑体" panose="02010609060101010101" pitchFamily="49" charset="-122"/>
              </a:rPr>
              <a:t>：描述输入数据流到输出数据流的变换</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即加工</a:t>
            </a:r>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过程，用于系统的功能建模。</a:t>
            </a:r>
          </a:p>
          <a:p>
            <a:r>
              <a:rPr lang="zh-CN" altLang="en-US" sz="2400" dirty="0">
                <a:latin typeface="黑体" panose="02010609060101010101" pitchFamily="49" charset="-122"/>
                <a:ea typeface="黑体" panose="02010609060101010101" pitchFamily="49" charset="-122"/>
              </a:rPr>
              <a:t>基本元素包括：</a:t>
            </a:r>
          </a:p>
        </p:txBody>
      </p:sp>
      <p:sp>
        <p:nvSpPr>
          <p:cNvPr id="27" name="Line 4"/>
          <p:cNvSpPr>
            <a:spLocks noChangeShapeType="1"/>
          </p:cNvSpPr>
          <p:nvPr/>
        </p:nvSpPr>
        <p:spPr bwMode="auto">
          <a:xfrm>
            <a:off x="1100958" y="3933720"/>
            <a:ext cx="504825" cy="0"/>
          </a:xfrm>
          <a:prstGeom prst="line">
            <a:avLst/>
          </a:prstGeom>
          <a:noFill/>
          <a:ln w="381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zh-CN" altLang="en-US"/>
          </a:p>
        </p:txBody>
      </p:sp>
      <p:sp>
        <p:nvSpPr>
          <p:cNvPr id="48" name="AutoShape 5"/>
          <p:cNvSpPr>
            <a:spLocks noChangeArrowheads="1"/>
          </p:cNvSpPr>
          <p:nvPr/>
        </p:nvSpPr>
        <p:spPr bwMode="auto">
          <a:xfrm>
            <a:off x="1177158" y="4467120"/>
            <a:ext cx="288925" cy="288925"/>
          </a:xfrm>
          <a:prstGeom prst="flowChartConnector">
            <a:avLst/>
          </a:prstGeom>
          <a:solidFill>
            <a:srgbClr val="FFFFFF"/>
          </a:solidFill>
          <a:ln w="38100">
            <a:solidFill>
              <a:srgbClr val="000000"/>
            </a:solidFill>
            <a:round/>
            <a:headEnd/>
            <a:tailEnd/>
          </a:ln>
        </p:spPr>
        <p:txBody>
          <a:bodyPr/>
          <a:lstStyle/>
          <a:p>
            <a:endParaRPr lang="zh-CN" altLang="en-US"/>
          </a:p>
        </p:txBody>
      </p:sp>
      <p:grpSp>
        <p:nvGrpSpPr>
          <p:cNvPr id="49" name="Group 6"/>
          <p:cNvGrpSpPr>
            <a:grpSpLocks/>
          </p:cNvGrpSpPr>
          <p:nvPr/>
        </p:nvGrpSpPr>
        <p:grpSpPr bwMode="auto">
          <a:xfrm>
            <a:off x="1100958" y="5232295"/>
            <a:ext cx="457200" cy="149225"/>
            <a:chOff x="2340" y="10119"/>
            <a:chExt cx="720" cy="234"/>
          </a:xfrm>
        </p:grpSpPr>
        <p:sp>
          <p:nvSpPr>
            <p:cNvPr id="50" name="Line 7"/>
            <p:cNvSpPr>
              <a:spLocks noChangeShapeType="1"/>
            </p:cNvSpPr>
            <p:nvPr/>
          </p:nvSpPr>
          <p:spPr bwMode="auto">
            <a:xfrm>
              <a:off x="2340" y="10119"/>
              <a:ext cx="72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Line 8"/>
            <p:cNvSpPr>
              <a:spLocks noChangeShapeType="1"/>
            </p:cNvSpPr>
            <p:nvPr/>
          </p:nvSpPr>
          <p:spPr bwMode="auto">
            <a:xfrm>
              <a:off x="2340" y="10353"/>
              <a:ext cx="720" cy="0"/>
            </a:xfrm>
            <a:prstGeom prst="line">
              <a:avLst/>
            </a:prstGeom>
            <a:noFill/>
            <a:ln w="3810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2" name="Rectangle 9"/>
          <p:cNvSpPr>
            <a:spLocks noChangeArrowheads="1"/>
          </p:cNvSpPr>
          <p:nvPr/>
        </p:nvSpPr>
        <p:spPr bwMode="auto">
          <a:xfrm>
            <a:off x="1100958" y="5846657"/>
            <a:ext cx="457200" cy="296863"/>
          </a:xfrm>
          <a:prstGeom prst="rect">
            <a:avLst/>
          </a:prstGeom>
          <a:solidFill>
            <a:srgbClr val="FFFFFF"/>
          </a:solidFill>
          <a:ln w="38100">
            <a:solidFill>
              <a:srgbClr val="000000"/>
            </a:solidFill>
            <a:miter lim="800000"/>
            <a:headEnd/>
            <a:tailEnd/>
          </a:ln>
        </p:spPr>
        <p:txBody>
          <a:bodyPr/>
          <a:lstStyle/>
          <a:p>
            <a:endParaRPr lang="zh-CN" altLang="en-US"/>
          </a:p>
        </p:txBody>
      </p:sp>
      <p:sp>
        <p:nvSpPr>
          <p:cNvPr id="53" name="Rectangle 10"/>
          <p:cNvSpPr>
            <a:spLocks noChangeArrowheads="1"/>
          </p:cNvSpPr>
          <p:nvPr/>
        </p:nvSpPr>
        <p:spPr bwMode="auto">
          <a:xfrm>
            <a:off x="1634358" y="3636857"/>
            <a:ext cx="6477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000" b="1" dirty="0">
                <a:solidFill>
                  <a:schemeClr val="tx1"/>
                </a:solidFill>
                <a:latin typeface="Comic Sans MS" panose="030F0702030302020204" pitchFamily="66" charset="0"/>
                <a:ea typeface="黑体" panose="02010609060101010101" pitchFamily="49" charset="-122"/>
              </a:rPr>
              <a:t>数据流</a:t>
            </a:r>
            <a:r>
              <a:rPr lang="en-US" altLang="zh-CN" sz="2000" b="1" dirty="0">
                <a:solidFill>
                  <a:schemeClr val="tx1"/>
                </a:solidFill>
                <a:latin typeface="Comic Sans MS" panose="030F0702030302020204" pitchFamily="66" charset="0"/>
                <a:ea typeface="黑体" panose="02010609060101010101" pitchFamily="49" charset="-122"/>
              </a:rPr>
              <a:t>(data flow)</a:t>
            </a:r>
            <a:r>
              <a:rPr lang="zh-CN" altLang="en-US" sz="2000" b="1" dirty="0">
                <a:solidFill>
                  <a:schemeClr val="tx1"/>
                </a:solidFill>
                <a:latin typeface="Comic Sans MS" panose="030F0702030302020204" pitchFamily="66" charset="0"/>
                <a:ea typeface="黑体" panose="02010609060101010101" pitchFamily="49" charset="-122"/>
              </a:rPr>
              <a:t>：由一组固定成分的数据组成，代表数据的流动方向</a:t>
            </a:r>
          </a:p>
        </p:txBody>
      </p:sp>
      <p:sp>
        <p:nvSpPr>
          <p:cNvPr id="54" name="Rectangle 11"/>
          <p:cNvSpPr>
            <a:spLocks noChangeArrowheads="1"/>
          </p:cNvSpPr>
          <p:nvPr/>
        </p:nvSpPr>
        <p:spPr bwMode="auto">
          <a:xfrm>
            <a:off x="1634358" y="4298845"/>
            <a:ext cx="6477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000" b="1">
                <a:solidFill>
                  <a:schemeClr val="tx1"/>
                </a:solidFill>
                <a:latin typeface="Comic Sans MS" panose="030F0702030302020204" pitchFamily="66" charset="0"/>
                <a:ea typeface="黑体" panose="02010609060101010101" pitchFamily="49" charset="-122"/>
              </a:rPr>
              <a:t>加工</a:t>
            </a:r>
            <a:r>
              <a:rPr lang="en-US" altLang="zh-CN" sz="2000" b="1">
                <a:solidFill>
                  <a:schemeClr val="tx1"/>
                </a:solidFill>
                <a:latin typeface="Comic Sans MS" panose="030F0702030302020204" pitchFamily="66" charset="0"/>
                <a:ea typeface="黑体" panose="02010609060101010101" pitchFamily="49" charset="-122"/>
              </a:rPr>
              <a:t>(process)</a:t>
            </a:r>
            <a:r>
              <a:rPr lang="zh-CN" altLang="en-US" sz="2000" b="1">
                <a:solidFill>
                  <a:schemeClr val="tx1"/>
                </a:solidFill>
                <a:latin typeface="Comic Sans MS" panose="030F0702030302020204" pitchFamily="66" charset="0"/>
                <a:ea typeface="黑体" panose="02010609060101010101" pitchFamily="49" charset="-122"/>
              </a:rPr>
              <a:t>：描述了输入数据流到输出数据流的变换，即将输入数据流加工成输出数据流</a:t>
            </a:r>
          </a:p>
        </p:txBody>
      </p:sp>
      <p:sp>
        <p:nvSpPr>
          <p:cNvPr id="55" name="Rectangle 12"/>
          <p:cNvSpPr>
            <a:spLocks noChangeArrowheads="1"/>
          </p:cNvSpPr>
          <p:nvPr/>
        </p:nvSpPr>
        <p:spPr bwMode="auto">
          <a:xfrm>
            <a:off x="1634358" y="4984645"/>
            <a:ext cx="6477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000" b="1">
                <a:solidFill>
                  <a:schemeClr val="tx1"/>
                </a:solidFill>
                <a:latin typeface="Comic Sans MS" panose="030F0702030302020204" pitchFamily="66" charset="0"/>
                <a:ea typeface="黑体" panose="02010609060101010101" pitchFamily="49" charset="-122"/>
              </a:rPr>
              <a:t>文件</a:t>
            </a:r>
            <a:r>
              <a:rPr lang="en-US" altLang="zh-CN" sz="2000" b="1">
                <a:solidFill>
                  <a:schemeClr val="tx1"/>
                </a:solidFill>
                <a:latin typeface="Comic Sans MS" panose="030F0702030302020204" pitchFamily="66" charset="0"/>
                <a:ea typeface="黑体" panose="02010609060101010101" pitchFamily="49" charset="-122"/>
              </a:rPr>
              <a:t>(file)</a:t>
            </a:r>
            <a:r>
              <a:rPr lang="zh-CN" altLang="en-US" sz="2000" b="1">
                <a:solidFill>
                  <a:schemeClr val="tx1"/>
                </a:solidFill>
                <a:latin typeface="Comic Sans MS" panose="030F0702030302020204" pitchFamily="66" charset="0"/>
                <a:ea typeface="黑体" panose="02010609060101010101" pitchFamily="49" charset="-122"/>
              </a:rPr>
              <a:t>：使用文件、数据库等保存某些数据结果供以后使用</a:t>
            </a:r>
          </a:p>
        </p:txBody>
      </p:sp>
      <p:sp>
        <p:nvSpPr>
          <p:cNvPr id="56" name="Rectangle 13"/>
          <p:cNvSpPr>
            <a:spLocks noChangeArrowheads="1"/>
          </p:cNvSpPr>
          <p:nvPr/>
        </p:nvSpPr>
        <p:spPr bwMode="auto">
          <a:xfrm>
            <a:off x="1634358" y="5670445"/>
            <a:ext cx="64770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000" b="1" dirty="0">
                <a:solidFill>
                  <a:schemeClr val="tx1"/>
                </a:solidFill>
                <a:latin typeface="Comic Sans MS" panose="030F0702030302020204" pitchFamily="66" charset="0"/>
                <a:ea typeface="黑体" panose="02010609060101010101" pitchFamily="49" charset="-122"/>
              </a:rPr>
              <a:t>源或宿</a:t>
            </a:r>
            <a:r>
              <a:rPr lang="en-US" altLang="zh-CN" sz="2000" b="1" dirty="0">
                <a:solidFill>
                  <a:schemeClr val="tx1"/>
                </a:solidFill>
                <a:latin typeface="Comic Sans MS" panose="030F0702030302020204" pitchFamily="66" charset="0"/>
                <a:ea typeface="黑体" panose="02010609060101010101" pitchFamily="49" charset="-122"/>
              </a:rPr>
              <a:t>(source or sink)</a:t>
            </a:r>
            <a:r>
              <a:rPr lang="zh-CN" altLang="en-US" sz="2000" b="1" dirty="0">
                <a:solidFill>
                  <a:schemeClr val="tx1"/>
                </a:solidFill>
                <a:latin typeface="Comic Sans MS" panose="030F0702030302020204" pitchFamily="66" charset="0"/>
                <a:ea typeface="黑体" panose="02010609060101010101" pitchFamily="49" charset="-122"/>
              </a:rPr>
              <a:t>：由一组固定成分的数据组成，代表数据的流动方向</a:t>
            </a:r>
          </a:p>
        </p:txBody>
      </p:sp>
      <p:pic>
        <p:nvPicPr>
          <p:cNvPr id="5" name="图片 4"/>
          <p:cNvPicPr>
            <a:picLocks noChangeAspect="1"/>
          </p:cNvPicPr>
          <p:nvPr/>
        </p:nvPicPr>
        <p:blipFill>
          <a:blip r:embed="rId2"/>
          <a:stretch>
            <a:fillRect/>
          </a:stretch>
        </p:blipFill>
        <p:spPr>
          <a:xfrm>
            <a:off x="453795" y="2971591"/>
            <a:ext cx="8236410" cy="371278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8" name="内容占位符 2"/>
          <p:cNvSpPr>
            <a:spLocks noGrp="1"/>
          </p:cNvSpPr>
          <p:nvPr>
            <p:ph idx="1"/>
          </p:nvPr>
        </p:nvSpPr>
        <p:spPr>
          <a:xfrm>
            <a:off x="623000" y="1053926"/>
            <a:ext cx="7772400" cy="506264"/>
          </a:xfrm>
        </p:spPr>
        <p:txBody>
          <a:bodyPr>
            <a:normAutofit/>
          </a:bodyPr>
          <a:lstStyle/>
          <a:p>
            <a:pPr marL="0" indent="0">
              <a:buNone/>
            </a:pPr>
            <a:r>
              <a:rPr lang="zh-CN" altLang="en-US" sz="2400" dirty="0">
                <a:solidFill>
                  <a:srgbClr val="0070C0"/>
                </a:solidFill>
              </a:rPr>
              <a:t>（一）结构化方法</a:t>
            </a:r>
            <a:endParaRPr lang="en-US" altLang="zh-CN" sz="2400" dirty="0">
              <a:solidFill>
                <a:srgbClr val="0070C0"/>
              </a:solidFill>
            </a:endParaRPr>
          </a:p>
        </p:txBody>
      </p:sp>
      <p:sp>
        <p:nvSpPr>
          <p:cNvPr id="19" name="标题 1"/>
          <p:cNvSpPr>
            <a:spLocks noGrp="1"/>
          </p:cNvSpPr>
          <p:nvPr>
            <p:ph type="title"/>
          </p:nvPr>
        </p:nvSpPr>
        <p:spPr>
          <a:xfrm>
            <a:off x="623000" y="173623"/>
            <a:ext cx="7772400" cy="711122"/>
          </a:xfrm>
        </p:spPr>
        <p:txBody>
          <a:bodyPr/>
          <a:lstStyle/>
          <a:p>
            <a:r>
              <a:rPr lang="zh-CN" altLang="en-US" dirty="0"/>
              <a:t>六、软件方法简介</a:t>
            </a:r>
          </a:p>
        </p:txBody>
      </p:sp>
    </p:spTree>
    <p:extLst>
      <p:ext uri="{BB962C8B-B14F-4D97-AF65-F5344CB8AC3E}">
        <p14:creationId xmlns:p14="http://schemas.microsoft.com/office/powerpoint/2010/main" val="334667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
                                            <p:txEl>
                                              <p:pRg st="1" end="1"/>
                                            </p:txEl>
                                          </p:spTgt>
                                        </p:tgtEl>
                                        <p:attrNameLst>
                                          <p:attrName>style.visibility</p:attrName>
                                        </p:attrNameLst>
                                      </p:cBhvr>
                                      <p:to>
                                        <p:strVal val="visible"/>
                                      </p:to>
                                    </p:set>
                                    <p:animEffect transition="in" filter="blinds(horizontal)">
                                      <p:cBhvr>
                                        <p:cTn id="7" dur="500"/>
                                        <p:tgtEl>
                                          <p:spTgt spid="2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blinds(horizontal)">
                                      <p:cBhvr>
                                        <p:cTn id="12" dur="500"/>
                                        <p:tgtEl>
                                          <p:spTgt spid="27"/>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blinds(horizontal)">
                                      <p:cBhvr>
                                        <p:cTn id="16" dur="500"/>
                                        <p:tgtEl>
                                          <p:spTgt spid="48"/>
                                        </p:tgtEl>
                                      </p:cBhvr>
                                    </p:animEffect>
                                  </p:childTnLst>
                                </p:cTn>
                              </p:par>
                              <p:par>
                                <p:cTn id="17" presetID="3" presetClass="entr" presetSubtype="10" fill="hold" nodeType="withEffect">
                                  <p:stCondLst>
                                    <p:cond delay="0"/>
                                  </p:stCondLst>
                                  <p:childTnLst>
                                    <p:set>
                                      <p:cBhvr>
                                        <p:cTn id="18" dur="1" fill="hold">
                                          <p:stCondLst>
                                            <p:cond delay="0"/>
                                          </p:stCondLst>
                                        </p:cTn>
                                        <p:tgtEl>
                                          <p:spTgt spid="49"/>
                                        </p:tgtEl>
                                        <p:attrNameLst>
                                          <p:attrName>style.visibility</p:attrName>
                                        </p:attrNameLst>
                                      </p:cBhvr>
                                      <p:to>
                                        <p:strVal val="visible"/>
                                      </p:to>
                                    </p:set>
                                    <p:animEffect transition="in" filter="blinds(horizontal)">
                                      <p:cBhvr>
                                        <p:cTn id="19" dur="500"/>
                                        <p:tgtEl>
                                          <p:spTgt spid="49"/>
                                        </p:tgtEl>
                                      </p:cBhvr>
                                    </p:animEffect>
                                  </p:childTnLst>
                                </p:cTn>
                              </p:par>
                              <p:par>
                                <p:cTn id="20" presetID="3" presetClass="entr" presetSubtype="10"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blinds(horizontal)">
                                      <p:cBhvr>
                                        <p:cTn id="22" dur="500"/>
                                        <p:tgtEl>
                                          <p:spTgt spid="52"/>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53"/>
                                        </p:tgtEl>
                                        <p:attrNameLst>
                                          <p:attrName>style.visibility</p:attrName>
                                        </p:attrNameLst>
                                      </p:cBhvr>
                                      <p:to>
                                        <p:strVal val="visible"/>
                                      </p:to>
                                    </p:set>
                                    <p:animEffect transition="in" filter="blinds(horizontal)">
                                      <p:cBhvr>
                                        <p:cTn id="25" dur="500"/>
                                        <p:tgtEl>
                                          <p:spTgt spid="53"/>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Effect transition="in" filter="blinds(horizontal)">
                                      <p:cBhvr>
                                        <p:cTn id="28" dur="500"/>
                                        <p:tgtEl>
                                          <p:spTgt spid="54"/>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55"/>
                                        </p:tgtEl>
                                        <p:attrNameLst>
                                          <p:attrName>style.visibility</p:attrName>
                                        </p:attrNameLst>
                                      </p:cBhvr>
                                      <p:to>
                                        <p:strVal val="visible"/>
                                      </p:to>
                                    </p:set>
                                    <p:animEffect transition="in" filter="blinds(horizontal)">
                                      <p:cBhvr>
                                        <p:cTn id="31" dur="500"/>
                                        <p:tgtEl>
                                          <p:spTgt spid="5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blinds(horizontal)">
                                      <p:cBhvr>
                                        <p:cTn id="34" dur="500"/>
                                        <p:tgtEl>
                                          <p:spTgt spid="56"/>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5"/>
                                        </p:tgtEl>
                                        <p:attrNameLst>
                                          <p:attrName>style.visibility</p:attrName>
                                        </p:attrNameLst>
                                      </p:cBhvr>
                                      <p:to>
                                        <p:strVal val="visible"/>
                                      </p:to>
                                    </p:set>
                                    <p:animEffect transition="in" filter="fade">
                                      <p:cBhvr>
                                        <p:cTn id="3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P spid="54" grpId="0"/>
      <p:bldP spid="55" grpId="0"/>
      <p:bldP spid="5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Box 3"/>
          <p:cNvSpPr txBox="1">
            <a:spLocks noChangeArrowheads="1"/>
          </p:cNvSpPr>
          <p:nvPr/>
        </p:nvSpPr>
        <p:spPr bwMode="auto">
          <a:xfrm>
            <a:off x="506046" y="1666990"/>
            <a:ext cx="8618538"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lnSpc>
                <a:spcPct val="120000"/>
              </a:lnSpc>
              <a:buClr>
                <a:srgbClr val="FF6600"/>
              </a:buClr>
              <a:buFontTx/>
              <a:buChar char="•"/>
              <a:defRPr/>
            </a:pPr>
            <a:r>
              <a:rPr kumimoji="1" lang="zh-CN" altLang="en-US" sz="2000" dirty="0">
                <a:solidFill>
                  <a:srgbClr val="002060"/>
                </a:solidFill>
                <a:latin typeface="黑体" panose="02010609060101010101" pitchFamily="49" charset="-122"/>
                <a:ea typeface="黑体" panose="02010609060101010101" pitchFamily="49" charset="-122"/>
              </a:rPr>
              <a:t>在</a:t>
            </a:r>
            <a:r>
              <a:rPr kumimoji="1" lang="en-US" altLang="zh-CN" sz="2000" dirty="0">
                <a:solidFill>
                  <a:srgbClr val="002060"/>
                </a:solidFill>
                <a:latin typeface="黑体" panose="02010609060101010101" pitchFamily="49" charset="-122"/>
                <a:ea typeface="黑体" panose="02010609060101010101" pitchFamily="49" charset="-122"/>
              </a:rPr>
              <a:t>E-R</a:t>
            </a:r>
            <a:r>
              <a:rPr kumimoji="1" lang="zh-CN" altLang="en-US" sz="2000" dirty="0">
                <a:solidFill>
                  <a:srgbClr val="002060"/>
                </a:solidFill>
                <a:latin typeface="黑体" panose="02010609060101010101" pitchFamily="49" charset="-122"/>
                <a:ea typeface="黑体" panose="02010609060101010101" pitchFamily="49" charset="-122"/>
              </a:rPr>
              <a:t>图中，每个方框表示</a:t>
            </a:r>
            <a:r>
              <a:rPr kumimoji="1" lang="zh-CN" altLang="en-US" sz="2000" dirty="0">
                <a:solidFill>
                  <a:srgbClr val="FF0000"/>
                </a:solidFill>
                <a:latin typeface="黑体" panose="02010609060101010101" pitchFamily="49" charset="-122"/>
                <a:ea typeface="黑体" panose="02010609060101010101" pitchFamily="49" charset="-122"/>
              </a:rPr>
              <a:t>数据对象或属性</a:t>
            </a:r>
            <a:r>
              <a:rPr kumimoji="1" lang="zh-CN" altLang="en-US" sz="2000" dirty="0">
                <a:solidFill>
                  <a:srgbClr val="002060"/>
                </a:solidFill>
                <a:latin typeface="黑体" panose="02010609060101010101" pitchFamily="49" charset="-122"/>
                <a:ea typeface="黑体" panose="02010609060101010101" pitchFamily="49" charset="-122"/>
              </a:rPr>
              <a:t>，方框之间的连线表示数据对象之间，或对象与属性之间的</a:t>
            </a:r>
            <a:r>
              <a:rPr kumimoji="1" lang="zh-CN" altLang="en-US" sz="2000" dirty="0">
                <a:solidFill>
                  <a:srgbClr val="FF0000"/>
                </a:solidFill>
                <a:latin typeface="黑体" panose="02010609060101010101" pitchFamily="49" charset="-122"/>
                <a:ea typeface="黑体" panose="02010609060101010101" pitchFamily="49" charset="-122"/>
              </a:rPr>
              <a:t>关联</a:t>
            </a:r>
            <a:r>
              <a:rPr kumimoji="1" lang="zh-CN" altLang="en-US" sz="2000" dirty="0">
                <a:solidFill>
                  <a:srgbClr val="002060"/>
                </a:solidFill>
                <a:latin typeface="黑体" panose="02010609060101010101" pitchFamily="49" charset="-122"/>
                <a:ea typeface="黑体" panose="02010609060101010101" pitchFamily="49" charset="-122"/>
              </a:rPr>
              <a:t>。出现在连线上的短竖线可以看成是“</a:t>
            </a:r>
            <a:r>
              <a:rPr kumimoji="1" lang="en-US" altLang="zh-CN" sz="2000" dirty="0">
                <a:solidFill>
                  <a:srgbClr val="002060"/>
                </a:solidFill>
                <a:latin typeface="黑体" panose="02010609060101010101" pitchFamily="49" charset="-122"/>
                <a:ea typeface="黑体" panose="02010609060101010101" pitchFamily="49" charset="-122"/>
              </a:rPr>
              <a:t>1”</a:t>
            </a:r>
            <a:r>
              <a:rPr kumimoji="1" lang="zh-CN" altLang="en-US" sz="2000" dirty="0">
                <a:solidFill>
                  <a:srgbClr val="002060"/>
                </a:solidFill>
                <a:latin typeface="黑体" panose="02010609060101010101" pitchFamily="49" charset="-122"/>
                <a:ea typeface="黑体" panose="02010609060101010101" pitchFamily="49" charset="-122"/>
              </a:rPr>
              <a:t>，而圆圈隐含表示“</a:t>
            </a:r>
            <a:r>
              <a:rPr kumimoji="1" lang="en-US" altLang="zh-CN" sz="2000" dirty="0">
                <a:solidFill>
                  <a:srgbClr val="002060"/>
                </a:solidFill>
                <a:latin typeface="黑体" panose="02010609060101010101" pitchFamily="49" charset="-122"/>
                <a:ea typeface="黑体" panose="02010609060101010101" pitchFamily="49" charset="-122"/>
              </a:rPr>
              <a:t>0”</a:t>
            </a:r>
            <a:r>
              <a:rPr kumimoji="1" lang="zh-CN" altLang="en-US" sz="2000" dirty="0">
                <a:solidFill>
                  <a:srgbClr val="002060"/>
                </a:solidFill>
                <a:latin typeface="黑体" panose="02010609060101010101" pitchFamily="49" charset="-122"/>
                <a:ea typeface="黑体" panose="02010609060101010101" pitchFamily="49" charset="-122"/>
              </a:rPr>
              <a:t>。</a:t>
            </a:r>
          </a:p>
          <a:p>
            <a:pPr lvl="1" eaLnBrk="1" hangingPunct="1">
              <a:lnSpc>
                <a:spcPct val="120000"/>
              </a:lnSpc>
              <a:buClr>
                <a:srgbClr val="FF6600"/>
              </a:buClr>
              <a:defRPr/>
            </a:pPr>
            <a:r>
              <a:rPr kumimoji="1" lang="zh-CN" altLang="en-US" sz="2000" dirty="0">
                <a:solidFill>
                  <a:srgbClr val="0070C0"/>
                </a:solidFill>
                <a:latin typeface="黑体" panose="02010609060101010101" pitchFamily="49" charset="-122"/>
                <a:ea typeface="黑体" panose="02010609060101010101" pitchFamily="49" charset="-122"/>
              </a:rPr>
              <a:t>举例：</a:t>
            </a:r>
            <a:r>
              <a:rPr kumimoji="1" lang="zh-CN" altLang="en-US" sz="2000" dirty="0">
                <a:solidFill>
                  <a:srgbClr val="002060"/>
                </a:solidFill>
                <a:latin typeface="黑体" panose="02010609060101010101" pitchFamily="49" charset="-122"/>
                <a:ea typeface="黑体" panose="02010609060101010101" pitchFamily="49" charset="-122"/>
              </a:rPr>
              <a:t>教学管理系统  教师</a:t>
            </a:r>
            <a:r>
              <a:rPr kumimoji="1" lang="en-US" altLang="zh-CN" sz="2000" dirty="0">
                <a:solidFill>
                  <a:srgbClr val="002060"/>
                </a:solidFill>
                <a:latin typeface="黑体" panose="02010609060101010101" pitchFamily="49" charset="-122"/>
                <a:ea typeface="黑体" panose="02010609060101010101" pitchFamily="49" charset="-122"/>
              </a:rPr>
              <a:t>-</a:t>
            </a:r>
            <a:r>
              <a:rPr kumimoji="1" lang="zh-CN" altLang="en-US" sz="2000" dirty="0">
                <a:solidFill>
                  <a:srgbClr val="002060"/>
                </a:solidFill>
                <a:latin typeface="黑体" panose="02010609060101010101" pitchFamily="49" charset="-122"/>
                <a:ea typeface="黑体" panose="02010609060101010101" pitchFamily="49" charset="-122"/>
              </a:rPr>
              <a:t>学生</a:t>
            </a:r>
            <a:r>
              <a:rPr kumimoji="1" lang="en-US" altLang="zh-CN" sz="2000" dirty="0">
                <a:solidFill>
                  <a:srgbClr val="002060"/>
                </a:solidFill>
                <a:latin typeface="黑体" panose="02010609060101010101" pitchFamily="49" charset="-122"/>
                <a:ea typeface="黑体" panose="02010609060101010101" pitchFamily="49" charset="-122"/>
              </a:rPr>
              <a:t>-</a:t>
            </a:r>
            <a:r>
              <a:rPr kumimoji="1" lang="zh-CN" altLang="en-US" sz="2000" dirty="0">
                <a:solidFill>
                  <a:srgbClr val="002060"/>
                </a:solidFill>
                <a:latin typeface="黑体" panose="02010609060101010101" pitchFamily="49" charset="-122"/>
                <a:ea typeface="黑体" panose="02010609060101010101" pitchFamily="49" charset="-122"/>
              </a:rPr>
              <a:t>课程</a:t>
            </a:r>
            <a:r>
              <a:rPr kumimoji="1" lang="en-US" altLang="zh-CN" sz="2000" dirty="0">
                <a:solidFill>
                  <a:srgbClr val="002060"/>
                </a:solidFill>
                <a:latin typeface="黑体" panose="02010609060101010101" pitchFamily="49" charset="-122"/>
                <a:ea typeface="黑体" panose="02010609060101010101" pitchFamily="49" charset="-122"/>
              </a:rPr>
              <a:t>ER</a:t>
            </a:r>
            <a:r>
              <a:rPr kumimoji="1" lang="zh-CN" altLang="en-US" sz="2000" dirty="0">
                <a:solidFill>
                  <a:srgbClr val="002060"/>
                </a:solidFill>
                <a:latin typeface="黑体" panose="02010609060101010101" pitchFamily="49" charset="-122"/>
                <a:ea typeface="黑体" panose="02010609060101010101" pitchFamily="49" charset="-122"/>
              </a:rPr>
              <a:t>图  一个教师可以教授零门、一门或多门课程，每位学生也需要学习几门课程。涉及的对象（实体型）有学生、教师和课程。</a:t>
            </a:r>
          </a:p>
        </p:txBody>
      </p:sp>
      <p:grpSp>
        <p:nvGrpSpPr>
          <p:cNvPr id="29" name="Group 4"/>
          <p:cNvGrpSpPr>
            <a:grpSpLocks/>
          </p:cNvGrpSpPr>
          <p:nvPr/>
        </p:nvGrpSpPr>
        <p:grpSpPr bwMode="auto">
          <a:xfrm>
            <a:off x="2195512" y="4310863"/>
            <a:ext cx="4752975" cy="1905000"/>
            <a:chOff x="1383" y="2432"/>
            <a:chExt cx="2994" cy="1563"/>
          </a:xfrm>
        </p:grpSpPr>
        <p:sp>
          <p:nvSpPr>
            <p:cNvPr id="30" name="Rectangle 5"/>
            <p:cNvSpPr>
              <a:spLocks noChangeArrowheads="1"/>
            </p:cNvSpPr>
            <p:nvPr/>
          </p:nvSpPr>
          <p:spPr bwMode="auto">
            <a:xfrm>
              <a:off x="1383" y="2432"/>
              <a:ext cx="635" cy="480"/>
            </a:xfrm>
            <a:prstGeom prst="rect">
              <a:avLst/>
            </a:prstGeom>
            <a:solidFill>
              <a:schemeClr val="bg1"/>
            </a:solidFill>
            <a:ln w="9525">
              <a:solidFill>
                <a:schemeClr val="tx1"/>
              </a:solidFill>
              <a:miter lim="800000"/>
              <a:headEnd/>
              <a:tailEnd/>
            </a:ln>
            <a:effectLst>
              <a:outerShdw dist="107763" dir="2700000" algn="ctr" rotWithShape="0">
                <a:srgbClr val="808080"/>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p>
          </p:txBody>
        </p:sp>
        <p:sp>
          <p:nvSpPr>
            <p:cNvPr id="31" name="Rectangle 6"/>
            <p:cNvSpPr>
              <a:spLocks noChangeArrowheads="1"/>
            </p:cNvSpPr>
            <p:nvPr/>
          </p:nvSpPr>
          <p:spPr bwMode="auto">
            <a:xfrm>
              <a:off x="2562" y="3566"/>
              <a:ext cx="636" cy="429"/>
            </a:xfrm>
            <a:prstGeom prst="rect">
              <a:avLst/>
            </a:prstGeom>
            <a:solidFill>
              <a:schemeClr val="bg1"/>
            </a:solidFill>
            <a:ln w="9525">
              <a:solidFill>
                <a:schemeClr val="tx1"/>
              </a:solidFill>
              <a:miter lim="800000"/>
              <a:headEnd/>
              <a:tailEnd/>
            </a:ln>
            <a:effectLst>
              <a:outerShdw dist="107763" dir="2700000" algn="ctr" rotWithShape="0">
                <a:srgbClr val="808080"/>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p>
          </p:txBody>
        </p:sp>
        <p:sp>
          <p:nvSpPr>
            <p:cNvPr id="32" name="Line 7"/>
            <p:cNvSpPr>
              <a:spLocks noChangeShapeType="1"/>
            </p:cNvSpPr>
            <p:nvPr/>
          </p:nvSpPr>
          <p:spPr bwMode="auto">
            <a:xfrm flipH="1">
              <a:off x="3257" y="3783"/>
              <a:ext cx="153" cy="93"/>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33" name="Line 8"/>
            <p:cNvSpPr>
              <a:spLocks noChangeShapeType="1"/>
            </p:cNvSpPr>
            <p:nvPr/>
          </p:nvSpPr>
          <p:spPr bwMode="auto">
            <a:xfrm flipH="1" flipV="1">
              <a:off x="3257" y="3689"/>
              <a:ext cx="143" cy="8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34" name="Line 9"/>
            <p:cNvSpPr>
              <a:spLocks noChangeShapeType="1"/>
            </p:cNvSpPr>
            <p:nvPr/>
          </p:nvSpPr>
          <p:spPr bwMode="auto">
            <a:xfrm>
              <a:off x="2414" y="3783"/>
              <a:ext cx="153" cy="93"/>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35" name="Line 10"/>
            <p:cNvSpPr>
              <a:spLocks noChangeShapeType="1"/>
            </p:cNvSpPr>
            <p:nvPr/>
          </p:nvSpPr>
          <p:spPr bwMode="auto">
            <a:xfrm flipV="1">
              <a:off x="1706" y="2858"/>
              <a:ext cx="95" cy="1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36" name="Line 11"/>
            <p:cNvSpPr>
              <a:spLocks noChangeShapeType="1"/>
            </p:cNvSpPr>
            <p:nvPr/>
          </p:nvSpPr>
          <p:spPr bwMode="auto">
            <a:xfrm flipV="1">
              <a:off x="1706" y="3773"/>
              <a:ext cx="2365" cy="1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37" name="Line 12"/>
            <p:cNvSpPr>
              <a:spLocks noChangeShapeType="1"/>
            </p:cNvSpPr>
            <p:nvPr/>
          </p:nvSpPr>
          <p:spPr bwMode="auto">
            <a:xfrm>
              <a:off x="4071" y="2837"/>
              <a:ext cx="0" cy="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38" name="Line 13"/>
            <p:cNvSpPr>
              <a:spLocks noChangeShapeType="1"/>
            </p:cNvSpPr>
            <p:nvPr/>
          </p:nvSpPr>
          <p:spPr bwMode="auto">
            <a:xfrm>
              <a:off x="1706" y="2837"/>
              <a:ext cx="0" cy="956"/>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39" name="Text Box 14"/>
            <p:cNvSpPr txBox="1">
              <a:spLocks noChangeArrowheads="1"/>
            </p:cNvSpPr>
            <p:nvPr/>
          </p:nvSpPr>
          <p:spPr bwMode="auto">
            <a:xfrm>
              <a:off x="1536" y="2502"/>
              <a:ext cx="441" cy="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r" eaLnBrk="1" hangingPunct="1">
                <a:defRPr/>
              </a:pPr>
              <a:r>
                <a:rPr kumimoji="1" lang="zh-CN" altLang="en-US" sz="2000" b="1">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rPr>
                <a:t>学生</a:t>
              </a:r>
              <a:endParaRPr kumimoji="1" lang="zh-CN" altLang="en-US" sz="2000">
                <a:latin typeface="Times New Roman" panose="02020603050405020304" pitchFamily="18" charset="0"/>
              </a:endParaRPr>
            </a:p>
          </p:txBody>
        </p:sp>
        <p:sp>
          <p:nvSpPr>
            <p:cNvPr id="40" name="Rectangle 15"/>
            <p:cNvSpPr>
              <a:spLocks noChangeArrowheads="1"/>
            </p:cNvSpPr>
            <p:nvPr/>
          </p:nvSpPr>
          <p:spPr bwMode="auto">
            <a:xfrm>
              <a:off x="3716" y="2432"/>
              <a:ext cx="661" cy="416"/>
            </a:xfrm>
            <a:prstGeom prst="rect">
              <a:avLst/>
            </a:prstGeom>
            <a:solidFill>
              <a:schemeClr val="bg1"/>
            </a:solidFill>
            <a:ln w="9525">
              <a:solidFill>
                <a:schemeClr val="tx1"/>
              </a:solidFill>
              <a:miter lim="800000"/>
              <a:headEnd/>
              <a:tailEnd/>
            </a:ln>
            <a:effectLst>
              <a:outerShdw dist="107763" dir="2700000" algn="ctr" rotWithShape="0">
                <a:srgbClr val="808080"/>
              </a:outerShdw>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p>
          </p:txBody>
        </p:sp>
        <p:sp>
          <p:nvSpPr>
            <p:cNvPr id="41" name="Text Box 16"/>
            <p:cNvSpPr txBox="1">
              <a:spLocks noChangeArrowheads="1"/>
            </p:cNvSpPr>
            <p:nvPr/>
          </p:nvSpPr>
          <p:spPr bwMode="auto">
            <a:xfrm>
              <a:off x="3848" y="2457"/>
              <a:ext cx="441" cy="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r" eaLnBrk="1" hangingPunct="1">
                <a:defRPr/>
              </a:pPr>
              <a:r>
                <a:rPr kumimoji="1" lang="zh-CN" altLang="en-US" sz="2000" b="1">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rPr>
                <a:t>教师</a:t>
              </a:r>
              <a:endParaRPr kumimoji="1" lang="zh-CN" altLang="en-US" sz="2000">
                <a:latin typeface="Times New Roman" panose="02020603050405020304" pitchFamily="18" charset="0"/>
              </a:endParaRPr>
            </a:p>
          </p:txBody>
        </p:sp>
        <p:sp>
          <p:nvSpPr>
            <p:cNvPr id="42" name="Text Box 17"/>
            <p:cNvSpPr txBox="1">
              <a:spLocks noChangeArrowheads="1"/>
            </p:cNvSpPr>
            <p:nvPr/>
          </p:nvSpPr>
          <p:spPr bwMode="auto">
            <a:xfrm>
              <a:off x="2714" y="3591"/>
              <a:ext cx="441" cy="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p>
              <a:pPr algn="r" eaLnBrk="1" hangingPunct="1">
                <a:defRPr/>
              </a:pPr>
              <a:r>
                <a:rPr kumimoji="1" lang="zh-CN" altLang="en-US" sz="2000" b="1">
                  <a:solidFill>
                    <a:schemeClr val="accent2"/>
                  </a:solidFill>
                  <a:effectLst>
                    <a:outerShdw blurRad="38100" dist="38100" dir="2700000" algn="tl">
                      <a:srgbClr val="C0C0C0"/>
                    </a:outerShdw>
                  </a:effectLst>
                  <a:latin typeface="Times New Roman" panose="02020603050405020304" pitchFamily="18" charset="0"/>
                  <a:ea typeface="仿宋_GB2312" pitchFamily="49" charset="-122"/>
                </a:rPr>
                <a:t>课程</a:t>
              </a:r>
              <a:endParaRPr kumimoji="1" lang="zh-CN" altLang="en-US" sz="2000">
                <a:latin typeface="Times New Roman" panose="02020603050405020304" pitchFamily="18" charset="0"/>
              </a:endParaRPr>
            </a:p>
          </p:txBody>
        </p:sp>
        <p:sp>
          <p:nvSpPr>
            <p:cNvPr id="43" name="Line 18"/>
            <p:cNvSpPr>
              <a:spLocks noChangeShapeType="1"/>
            </p:cNvSpPr>
            <p:nvPr/>
          </p:nvSpPr>
          <p:spPr bwMode="auto">
            <a:xfrm flipH="1" flipV="1">
              <a:off x="1610" y="2879"/>
              <a:ext cx="96" cy="187"/>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44" name="Line 19"/>
            <p:cNvSpPr>
              <a:spLocks noChangeShapeType="1"/>
            </p:cNvSpPr>
            <p:nvPr/>
          </p:nvSpPr>
          <p:spPr bwMode="auto">
            <a:xfrm>
              <a:off x="3965" y="3045"/>
              <a:ext cx="201" cy="0"/>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45" name="Line 20"/>
            <p:cNvSpPr>
              <a:spLocks noChangeShapeType="1"/>
            </p:cNvSpPr>
            <p:nvPr/>
          </p:nvSpPr>
          <p:spPr bwMode="auto">
            <a:xfrm flipV="1">
              <a:off x="2414" y="3689"/>
              <a:ext cx="144" cy="84"/>
            </a:xfrm>
            <a:prstGeom prst="line">
              <a:avLst/>
            </a:prstGeom>
            <a:noFill/>
            <a:ln w="38100">
              <a:solidFill>
                <a:srgbClr val="CC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2000"/>
            </a:p>
          </p:txBody>
        </p:sp>
        <p:sp>
          <p:nvSpPr>
            <p:cNvPr id="46" name="Oval 21"/>
            <p:cNvSpPr>
              <a:spLocks noChangeArrowheads="1"/>
            </p:cNvSpPr>
            <p:nvPr/>
          </p:nvSpPr>
          <p:spPr bwMode="auto">
            <a:xfrm>
              <a:off x="3420" y="3721"/>
              <a:ext cx="114" cy="124"/>
            </a:xfrm>
            <a:prstGeom prst="ellipse">
              <a:avLst/>
            </a:prstGeom>
            <a:solidFill>
              <a:schemeClr val="bg1"/>
            </a:solidFill>
            <a:ln w="38100">
              <a:solidFill>
                <a:srgbClr val="CC0000"/>
              </a:solidFill>
              <a:round/>
              <a:headEnd/>
              <a:tailE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2000"/>
            </a:p>
          </p:txBody>
        </p:sp>
        <p:sp>
          <p:nvSpPr>
            <p:cNvPr id="47" name="Rectangle 22"/>
            <p:cNvSpPr>
              <a:spLocks noChangeArrowheads="1"/>
            </p:cNvSpPr>
            <p:nvPr/>
          </p:nvSpPr>
          <p:spPr bwMode="auto">
            <a:xfrm>
              <a:off x="1809" y="3038"/>
              <a:ext cx="2087" cy="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buClr>
                  <a:srgbClr val="FF6600"/>
                </a:buClr>
                <a:defRPr/>
              </a:pPr>
              <a:r>
                <a:rPr kumimoji="1" lang="zh-CN" altLang="en-US" sz="2000" b="1" dirty="0">
                  <a:solidFill>
                    <a:srgbClr val="008080"/>
                  </a:solidFill>
                  <a:effectLst>
                    <a:outerShdw blurRad="38100" dist="38100" dir="2700000" algn="tl">
                      <a:srgbClr val="C0C0C0"/>
                    </a:outerShdw>
                  </a:effectLst>
                  <a:latin typeface="仿宋_GB2312" pitchFamily="49" charset="-122"/>
                  <a:ea typeface="仿宋_GB2312" pitchFamily="49" charset="-122"/>
                </a:rPr>
                <a:t>学生与课程：</a:t>
              </a:r>
              <a:r>
                <a:rPr kumimoji="1" lang="zh-CN" altLang="en-US" sz="2000" b="1" dirty="0">
                  <a:solidFill>
                    <a:srgbClr val="FF0000"/>
                  </a:solidFill>
                  <a:effectLst>
                    <a:outerShdw blurRad="38100" dist="38100" dir="2700000" algn="tl">
                      <a:srgbClr val="C0C0C0"/>
                    </a:outerShdw>
                  </a:effectLst>
                  <a:latin typeface="仿宋_GB2312" pitchFamily="49" charset="-122"/>
                  <a:ea typeface="仿宋_GB2312" pitchFamily="49" charset="-122"/>
                </a:rPr>
                <a:t>多对多</a:t>
              </a:r>
              <a:endParaRPr kumimoji="1" lang="zh-CN" altLang="en-US" sz="2000" b="1" dirty="0">
                <a:solidFill>
                  <a:srgbClr val="008080"/>
                </a:solidFill>
                <a:effectLst>
                  <a:outerShdw blurRad="38100" dist="38100" dir="2700000" algn="tl">
                    <a:srgbClr val="C0C0C0"/>
                  </a:outerShdw>
                </a:effectLst>
                <a:latin typeface="仿宋_GB2312" pitchFamily="49" charset="-122"/>
                <a:ea typeface="仿宋_GB2312" pitchFamily="49" charset="-122"/>
              </a:endParaRPr>
            </a:p>
            <a:p>
              <a:pPr eaLnBrk="1" hangingPunct="1">
                <a:buClr>
                  <a:srgbClr val="FF6600"/>
                </a:buClr>
                <a:defRPr/>
              </a:pPr>
              <a:r>
                <a:rPr kumimoji="1" lang="zh-CN" altLang="en-US" sz="2000" b="1" dirty="0">
                  <a:solidFill>
                    <a:srgbClr val="008080"/>
                  </a:solidFill>
                  <a:effectLst>
                    <a:outerShdw blurRad="38100" dist="38100" dir="2700000" algn="tl">
                      <a:srgbClr val="C0C0C0"/>
                    </a:outerShdw>
                  </a:effectLst>
                  <a:latin typeface="仿宋_GB2312" pitchFamily="49" charset="-122"/>
                  <a:ea typeface="仿宋_GB2312" pitchFamily="49" charset="-122"/>
                </a:rPr>
                <a:t>教师与课程：</a:t>
              </a:r>
              <a:r>
                <a:rPr kumimoji="1" lang="en-US" altLang="zh-CN" sz="2000" b="1" dirty="0">
                  <a:solidFill>
                    <a:srgbClr val="FF0000"/>
                  </a:solidFill>
                  <a:effectLst>
                    <a:outerShdw blurRad="38100" dist="38100" dir="2700000" algn="tl">
                      <a:srgbClr val="C0C0C0"/>
                    </a:outerShdw>
                  </a:effectLst>
                  <a:latin typeface="仿宋_GB2312" pitchFamily="49" charset="-122"/>
                  <a:ea typeface="仿宋_GB2312" pitchFamily="49" charset="-122"/>
                </a:rPr>
                <a:t>0/1 </a:t>
              </a:r>
              <a:r>
                <a:rPr kumimoji="1" lang="zh-CN" altLang="en-US" sz="2000" b="1" dirty="0">
                  <a:solidFill>
                    <a:srgbClr val="FF0000"/>
                  </a:solidFill>
                  <a:effectLst>
                    <a:outerShdw blurRad="38100" dist="38100" dir="2700000" algn="tl">
                      <a:srgbClr val="C0C0C0"/>
                    </a:outerShdw>
                  </a:effectLst>
                  <a:latin typeface="仿宋_GB2312" pitchFamily="49" charset="-122"/>
                  <a:ea typeface="仿宋_GB2312" pitchFamily="49" charset="-122"/>
                </a:rPr>
                <a:t>对多</a:t>
              </a:r>
              <a:endParaRPr kumimoji="1" lang="zh-CN" altLang="en-US" sz="2000" b="1" dirty="0">
                <a:solidFill>
                  <a:srgbClr val="008080"/>
                </a:solidFill>
                <a:effectLst>
                  <a:outerShdw blurRad="38100" dist="38100" dir="2700000" algn="tl">
                    <a:srgbClr val="C0C0C0"/>
                  </a:outerShdw>
                </a:effectLst>
                <a:latin typeface="仿宋_GB2312" pitchFamily="49" charset="-122"/>
                <a:ea typeface="仿宋_GB2312" pitchFamily="49" charset="-122"/>
              </a:endParaRPr>
            </a:p>
          </p:txBody>
        </p:sp>
      </p:grpSp>
      <p:sp>
        <p:nvSpPr>
          <p:cNvPr id="26" name="内容占位符 2"/>
          <p:cNvSpPr>
            <a:spLocks noGrp="1"/>
          </p:cNvSpPr>
          <p:nvPr>
            <p:ph idx="1"/>
          </p:nvPr>
        </p:nvSpPr>
        <p:spPr>
          <a:xfrm>
            <a:off x="586877" y="1029390"/>
            <a:ext cx="7772400" cy="506264"/>
          </a:xfrm>
        </p:spPr>
        <p:txBody>
          <a:bodyPr>
            <a:normAutofit/>
          </a:bodyPr>
          <a:lstStyle/>
          <a:p>
            <a:pPr marL="0" indent="0">
              <a:buNone/>
            </a:pPr>
            <a:r>
              <a:rPr lang="zh-CN" altLang="en-US" sz="2400" dirty="0">
                <a:solidFill>
                  <a:srgbClr val="0070C0"/>
                </a:solidFill>
              </a:rPr>
              <a:t>（一）结构化方法</a:t>
            </a:r>
            <a:endParaRPr lang="en-US" altLang="zh-CN" sz="2400" dirty="0">
              <a:solidFill>
                <a:srgbClr val="0070C0"/>
              </a:solidFill>
            </a:endParaRPr>
          </a:p>
        </p:txBody>
      </p:sp>
      <p:sp>
        <p:nvSpPr>
          <p:cNvPr id="27" name="标题 1"/>
          <p:cNvSpPr>
            <a:spLocks noGrp="1"/>
          </p:cNvSpPr>
          <p:nvPr>
            <p:ph type="title"/>
          </p:nvPr>
        </p:nvSpPr>
        <p:spPr>
          <a:xfrm>
            <a:off x="913979" y="273702"/>
            <a:ext cx="7772400" cy="711122"/>
          </a:xfrm>
        </p:spPr>
        <p:txBody>
          <a:bodyPr/>
          <a:lstStyle/>
          <a:p>
            <a:r>
              <a:rPr lang="zh-CN" altLang="en-US" dirty="0"/>
              <a:t>六、软件方法简介</a:t>
            </a:r>
          </a:p>
        </p:txBody>
      </p:sp>
    </p:spTree>
    <p:extLst>
      <p:ext uri="{BB962C8B-B14F-4D97-AF65-F5344CB8AC3E}">
        <p14:creationId xmlns:p14="http://schemas.microsoft.com/office/powerpoint/2010/main" val="14938968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 Box 2"/>
          <p:cNvSpPr txBox="1">
            <a:spLocks noChangeArrowheads="1"/>
          </p:cNvSpPr>
          <p:nvPr/>
        </p:nvSpPr>
        <p:spPr bwMode="auto">
          <a:xfrm>
            <a:off x="506046" y="1683334"/>
            <a:ext cx="8497888"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20000"/>
              </a:lnSpc>
              <a:buClr>
                <a:srgbClr val="0000FF"/>
              </a:buClr>
              <a:defRPr/>
            </a:pPr>
            <a:r>
              <a:rPr kumimoji="1" lang="en-US" altLang="zh-CN" sz="2000" b="1" dirty="0">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1</a:t>
            </a:r>
            <a:r>
              <a:rPr kumimoji="1" lang="zh-CN" altLang="en-US" sz="2000" b="1" dirty="0">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状态</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迁移图</a:t>
            </a:r>
            <a:r>
              <a:rPr lang="en-US" altLang="zh-CN" sz="2000" dirty="0">
                <a:latin typeface="黑体" panose="02010609060101010101" pitchFamily="49" charset="-122"/>
                <a:ea typeface="黑体" panose="02010609060101010101" pitchFamily="49" charset="-122"/>
              </a:rPr>
              <a:t>(STD)</a:t>
            </a:r>
            <a:r>
              <a:rPr lang="zh-CN" altLang="en-US" sz="2000" dirty="0">
                <a:latin typeface="黑体" panose="02010609060101010101" pitchFamily="49" charset="-122"/>
                <a:ea typeface="黑体" panose="02010609060101010101" pitchFamily="49" charset="-122"/>
              </a:rPr>
              <a:t>或状态</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迁移表被用来描述系统或对象的状态</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以及导致系统或对象的状态改变的事件</a:t>
            </a:r>
            <a:r>
              <a:rPr lang="en-US" altLang="zh-CN" sz="2000" dirty="0">
                <a:latin typeface="黑体" panose="02010609060101010101" pitchFamily="49" charset="-122"/>
                <a:ea typeface="黑体" panose="02010609060101010101" pitchFamily="49" charset="-122"/>
              </a:rPr>
              <a:t>,</a:t>
            </a:r>
            <a:r>
              <a:rPr lang="zh-CN" altLang="en-US" sz="2000" b="1" dirty="0">
                <a:solidFill>
                  <a:srgbClr val="FF0000"/>
                </a:solidFill>
                <a:latin typeface="黑体" panose="02010609060101010101" pitchFamily="49" charset="-122"/>
                <a:ea typeface="黑体" panose="02010609060101010101" pitchFamily="49" charset="-122"/>
              </a:rPr>
              <a:t>从而描述系统的行为</a:t>
            </a:r>
            <a:r>
              <a:rPr lang="zh-CN" altLang="en-US" sz="2000" dirty="0">
                <a:latin typeface="黑体" panose="02010609060101010101" pitchFamily="49" charset="-122"/>
                <a:ea typeface="黑体" panose="02010609060101010101" pitchFamily="49" charset="-122"/>
              </a:rPr>
              <a:t>。</a:t>
            </a:r>
            <a:endParaRPr kumimoji="1" lang="zh-CN" altLang="en-US" sz="2000" b="1" dirty="0">
              <a:solidFill>
                <a:srgbClr val="0000FF"/>
              </a:solidFill>
              <a:effectLst>
                <a:outerShdw blurRad="38100" dist="38100" dir="2700000" algn="tl">
                  <a:srgbClr val="C0C0C0"/>
                </a:outerShdw>
              </a:effectLst>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50538" y="2608316"/>
            <a:ext cx="5883931" cy="4305075"/>
          </a:xfrm>
          <a:prstGeom prst="rect">
            <a:avLst/>
          </a:prstGeom>
          <a:effectLst>
            <a:softEdge rad="127000"/>
          </a:effectLst>
        </p:spPr>
      </p:pic>
      <p:sp>
        <p:nvSpPr>
          <p:cNvPr id="8" name="内容占位符 2"/>
          <p:cNvSpPr>
            <a:spLocks noGrp="1"/>
          </p:cNvSpPr>
          <p:nvPr>
            <p:ph idx="1"/>
          </p:nvPr>
        </p:nvSpPr>
        <p:spPr>
          <a:xfrm>
            <a:off x="450475" y="1034033"/>
            <a:ext cx="7772400" cy="506264"/>
          </a:xfrm>
        </p:spPr>
        <p:txBody>
          <a:bodyPr>
            <a:normAutofit/>
          </a:bodyPr>
          <a:lstStyle/>
          <a:p>
            <a:pPr marL="0" indent="0">
              <a:buNone/>
            </a:pPr>
            <a:r>
              <a:rPr lang="zh-CN" altLang="en-US" sz="2400" dirty="0">
                <a:solidFill>
                  <a:srgbClr val="0070C0"/>
                </a:solidFill>
              </a:rPr>
              <a:t>（一）结构化方法</a:t>
            </a:r>
            <a:endParaRPr lang="en-US" altLang="zh-CN" sz="2400" dirty="0">
              <a:solidFill>
                <a:srgbClr val="0070C0"/>
              </a:solidFill>
            </a:endParaRPr>
          </a:p>
        </p:txBody>
      </p:sp>
      <p:sp>
        <p:nvSpPr>
          <p:cNvPr id="9" name="标题 1"/>
          <p:cNvSpPr>
            <a:spLocks noGrp="1"/>
          </p:cNvSpPr>
          <p:nvPr>
            <p:ph type="title"/>
          </p:nvPr>
        </p:nvSpPr>
        <p:spPr>
          <a:xfrm>
            <a:off x="777577" y="278345"/>
            <a:ext cx="7772400" cy="711122"/>
          </a:xfrm>
        </p:spPr>
        <p:txBody>
          <a:bodyPr/>
          <a:lstStyle/>
          <a:p>
            <a:r>
              <a:rPr lang="zh-CN" altLang="en-US" dirty="0"/>
              <a:t>六、软件方法简介</a:t>
            </a:r>
          </a:p>
        </p:txBody>
      </p:sp>
    </p:spTree>
    <p:extLst>
      <p:ext uri="{BB962C8B-B14F-4D97-AF65-F5344CB8AC3E}">
        <p14:creationId xmlns:p14="http://schemas.microsoft.com/office/powerpoint/2010/main" val="426608069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06046" y="1770014"/>
            <a:ext cx="8464533" cy="4524315"/>
          </a:xfrm>
          <a:prstGeom prst="rect">
            <a:avLst/>
          </a:prstGeom>
        </p:spPr>
        <p:txBody>
          <a:bodyPr wrap="square">
            <a:spAutoFit/>
          </a:bodyPr>
          <a:lstStyle/>
          <a:p>
            <a:pPr marL="342900" indent="-342900">
              <a:lnSpc>
                <a:spcPct val="120000"/>
              </a:lnSpc>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结构化设计</a:t>
            </a:r>
            <a:r>
              <a:rPr lang="en-US" altLang="zh-CN" sz="2400" dirty="0">
                <a:latin typeface="黑体" panose="02010609060101010101" pitchFamily="49" charset="-122"/>
                <a:ea typeface="黑体" panose="02010609060101010101" pitchFamily="49" charset="-122"/>
              </a:rPr>
              <a:t>(Structured Design</a:t>
            </a:r>
            <a:r>
              <a:rPr lang="zh-CN" altLang="en-US" sz="2400" dirty="0">
                <a:latin typeface="黑体" panose="02010609060101010101" pitchFamily="49" charset="-122"/>
                <a:ea typeface="黑体" panose="02010609060101010101" pitchFamily="49" charset="-122"/>
              </a:rPr>
              <a:t>，简称</a:t>
            </a:r>
            <a:r>
              <a:rPr lang="en-US" altLang="zh-CN" sz="2400" dirty="0">
                <a:latin typeface="黑体" panose="02010609060101010101" pitchFamily="49" charset="-122"/>
                <a:ea typeface="黑体" panose="02010609060101010101" pitchFamily="49" charset="-122"/>
              </a:rPr>
              <a:t>SD)</a:t>
            </a:r>
            <a:r>
              <a:rPr lang="zh-CN" altLang="en-US" sz="2400" dirty="0">
                <a:latin typeface="黑体" panose="02010609060101010101" pitchFamily="49" charset="-122"/>
                <a:ea typeface="黑体" panose="02010609060101010101" pitchFamily="49" charset="-122"/>
              </a:rPr>
              <a:t>是将</a:t>
            </a:r>
            <a:r>
              <a:rPr lang="zh-CN" altLang="en-US" sz="2400" dirty="0">
                <a:solidFill>
                  <a:srgbClr val="FF0000"/>
                </a:solidFill>
                <a:latin typeface="黑体" panose="02010609060101010101" pitchFamily="49" charset="-122"/>
                <a:ea typeface="黑体" panose="02010609060101010101" pitchFamily="49" charset="-122"/>
              </a:rPr>
              <a:t>结构化分析得到的</a:t>
            </a:r>
            <a:r>
              <a:rPr lang="zh-CN" altLang="en-US" sz="2400" dirty="0">
                <a:solidFill>
                  <a:srgbClr val="00B0F0"/>
                </a:solidFill>
                <a:latin typeface="黑体" panose="02010609060101010101" pitchFamily="49" charset="-122"/>
                <a:ea typeface="黑体" panose="02010609060101010101" pitchFamily="49" charset="-122"/>
              </a:rPr>
              <a:t>数据流图</a:t>
            </a:r>
            <a:r>
              <a:rPr lang="zh-CN" altLang="en-US" sz="2400" dirty="0">
                <a:solidFill>
                  <a:srgbClr val="FF0000"/>
                </a:solidFill>
                <a:latin typeface="黑体" panose="02010609060101010101" pitchFamily="49" charset="-122"/>
                <a:ea typeface="黑体" panose="02010609060101010101" pitchFamily="49" charset="-122"/>
              </a:rPr>
              <a:t>映射成软件体系结构</a:t>
            </a:r>
            <a:r>
              <a:rPr lang="zh-CN" altLang="en-US" sz="2400" dirty="0">
                <a:latin typeface="黑体" panose="02010609060101010101" pitchFamily="49" charset="-122"/>
                <a:ea typeface="黑体" panose="02010609060101010101" pitchFamily="49" charset="-122"/>
              </a:rPr>
              <a:t>的一种设计方法。</a:t>
            </a:r>
          </a:p>
          <a:p>
            <a:pPr marL="342900" indent="-342900">
              <a:lnSpc>
                <a:spcPct val="120000"/>
              </a:lnSpc>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强调模块化、自顶向下逐步求精、信息隐蔽、高内聚低耦合等设计准则。</a:t>
            </a:r>
          </a:p>
          <a:p>
            <a:pPr marL="342900" indent="-342900">
              <a:lnSpc>
                <a:spcPct val="120000"/>
              </a:lnSpc>
              <a:buFont typeface="Wingdings" panose="05000000000000000000" pitchFamily="2" charset="2"/>
              <a:buChar char="n"/>
            </a:pPr>
            <a:r>
              <a:rPr lang="zh-CN" altLang="en-US" sz="2400" dirty="0">
                <a:latin typeface="黑体" panose="02010609060101010101" pitchFamily="49" charset="-122"/>
                <a:ea typeface="黑体" panose="02010609060101010101" pitchFamily="49" charset="-122"/>
              </a:rPr>
              <a:t>结构化设计分为概要设计和详细设计两大步骤</a:t>
            </a:r>
            <a:r>
              <a:rPr lang="en-US" altLang="zh-CN" sz="2400" dirty="0">
                <a:latin typeface="黑体" panose="02010609060101010101" pitchFamily="49" charset="-122"/>
                <a:ea typeface="黑体" panose="02010609060101010101" pitchFamily="49" charset="-122"/>
              </a:rPr>
              <a:t>:</a:t>
            </a:r>
          </a:p>
          <a:p>
            <a:pPr marL="800100" lvl="1" indent="-342900">
              <a:buFont typeface="Trebuchet MS" panose="020B0603020202020204" pitchFamily="34" charset="0"/>
              <a:buChar char="−"/>
            </a:pPr>
            <a:r>
              <a:rPr lang="zh-CN" altLang="en-US" sz="2400" dirty="0">
                <a:solidFill>
                  <a:srgbClr val="FF0000"/>
                </a:solidFill>
                <a:latin typeface="黑体" panose="02010609060101010101" pitchFamily="49" charset="-122"/>
                <a:ea typeface="黑体" panose="02010609060101010101" pitchFamily="49" charset="-122"/>
              </a:rPr>
              <a:t>概要设计</a:t>
            </a:r>
            <a:r>
              <a:rPr lang="zh-CN" altLang="en-US" sz="2400" dirty="0">
                <a:latin typeface="黑体" panose="02010609060101010101" pitchFamily="49" charset="-122"/>
                <a:ea typeface="黑体" panose="02010609060101010101" pitchFamily="49" charset="-122"/>
              </a:rPr>
              <a:t>是对软件系统的</a:t>
            </a:r>
            <a:r>
              <a:rPr lang="zh-CN" altLang="en-US" sz="2400" dirty="0">
                <a:solidFill>
                  <a:srgbClr val="00B050"/>
                </a:solidFill>
                <a:latin typeface="黑体" panose="02010609060101010101" pitchFamily="49" charset="-122"/>
                <a:ea typeface="黑体" panose="02010609060101010101" pitchFamily="49" charset="-122"/>
              </a:rPr>
              <a:t>总体设计</a:t>
            </a:r>
            <a:r>
              <a:rPr lang="zh-CN" altLang="en-US" sz="2400" dirty="0">
                <a:latin typeface="黑体" panose="02010609060101010101" pitchFamily="49" charset="-122"/>
                <a:ea typeface="黑体" panose="02010609060101010101" pitchFamily="49" charset="-122"/>
              </a:rPr>
              <a:t>，采用结构化设计方法，其任务是：</a:t>
            </a:r>
            <a:r>
              <a:rPr lang="zh-CN" altLang="en-US" sz="2400" dirty="0">
                <a:solidFill>
                  <a:srgbClr val="00B0F0"/>
                </a:solidFill>
                <a:latin typeface="黑体" panose="02010609060101010101" pitchFamily="49" charset="-122"/>
                <a:ea typeface="黑体" panose="02010609060101010101" pitchFamily="49" charset="-122"/>
              </a:rPr>
              <a:t>将系统分解成模块，确定每个模块的功能、接口</a:t>
            </a:r>
            <a:r>
              <a:rPr lang="en-US" altLang="zh-CN" sz="2400" dirty="0">
                <a:solidFill>
                  <a:srgbClr val="00B0F0"/>
                </a:solidFill>
                <a:latin typeface="黑体" panose="02010609060101010101" pitchFamily="49" charset="-122"/>
                <a:ea typeface="黑体" panose="02010609060101010101" pitchFamily="49" charset="-122"/>
              </a:rPr>
              <a:t>(</a:t>
            </a:r>
            <a:r>
              <a:rPr lang="zh-CN" altLang="en-US" sz="2400" dirty="0">
                <a:solidFill>
                  <a:srgbClr val="00B0F0"/>
                </a:solidFill>
                <a:latin typeface="黑体" panose="02010609060101010101" pitchFamily="49" charset="-122"/>
                <a:ea typeface="黑体" panose="02010609060101010101" pitchFamily="49" charset="-122"/>
              </a:rPr>
              <a:t>模块间传递的数据</a:t>
            </a:r>
            <a:r>
              <a:rPr lang="en-US" altLang="zh-CN" sz="2400" dirty="0">
                <a:solidFill>
                  <a:srgbClr val="00B0F0"/>
                </a:solidFill>
                <a:latin typeface="黑体" panose="02010609060101010101" pitchFamily="49" charset="-122"/>
                <a:ea typeface="黑体" panose="02010609060101010101" pitchFamily="49" charset="-122"/>
              </a:rPr>
              <a:t>)</a:t>
            </a:r>
            <a:r>
              <a:rPr lang="zh-CN" altLang="en-US" sz="2400" dirty="0">
                <a:solidFill>
                  <a:srgbClr val="00B0F0"/>
                </a:solidFill>
                <a:latin typeface="黑体" panose="02010609060101010101" pitchFamily="49" charset="-122"/>
                <a:ea typeface="黑体" panose="02010609060101010101" pitchFamily="49" charset="-122"/>
              </a:rPr>
              <a:t>及其调用关系，并用模块及其对模块的调用来构建软件的体系结构</a:t>
            </a:r>
            <a:r>
              <a:rPr lang="zh-CN" altLang="en-US" sz="2400" dirty="0">
                <a:latin typeface="黑体" panose="02010609060101010101" pitchFamily="49" charset="-122"/>
                <a:ea typeface="黑体" panose="02010609060101010101" pitchFamily="49" charset="-122"/>
              </a:rPr>
              <a:t>；</a:t>
            </a:r>
          </a:p>
          <a:p>
            <a:pPr marL="800100" lvl="1" indent="-342900">
              <a:buFont typeface="Trebuchet MS" panose="020B0603020202020204" pitchFamily="34" charset="0"/>
              <a:buChar char="−"/>
            </a:pPr>
            <a:r>
              <a:rPr lang="zh-CN" altLang="en-US" sz="2400" dirty="0">
                <a:solidFill>
                  <a:srgbClr val="FF0000"/>
                </a:solidFill>
                <a:latin typeface="黑体" panose="02010609060101010101" pitchFamily="49" charset="-122"/>
                <a:ea typeface="黑体" panose="02010609060101010101" pitchFamily="49" charset="-122"/>
              </a:rPr>
              <a:t>详细设计</a:t>
            </a:r>
            <a:r>
              <a:rPr lang="zh-CN" altLang="en-US" sz="2400" dirty="0">
                <a:latin typeface="黑体" panose="02010609060101010101" pitchFamily="49" charset="-122"/>
                <a:ea typeface="黑体" panose="02010609060101010101" pitchFamily="49" charset="-122"/>
              </a:rPr>
              <a:t>是对模块</a:t>
            </a:r>
            <a:r>
              <a:rPr lang="zh-CN" altLang="en-US" sz="2400" dirty="0">
                <a:solidFill>
                  <a:srgbClr val="00B050"/>
                </a:solidFill>
                <a:latin typeface="黑体" panose="02010609060101010101" pitchFamily="49" charset="-122"/>
                <a:ea typeface="黑体" panose="02010609060101010101" pitchFamily="49" charset="-122"/>
              </a:rPr>
              <a:t>实现细节的设计</a:t>
            </a:r>
            <a:r>
              <a:rPr lang="zh-CN" altLang="en-US" sz="2400" dirty="0">
                <a:latin typeface="黑体" panose="02010609060101010101" pitchFamily="49" charset="-122"/>
                <a:ea typeface="黑体" panose="02010609060101010101" pitchFamily="49" charset="-122"/>
              </a:rPr>
              <a:t>，采用结构化程序设计</a:t>
            </a:r>
            <a:r>
              <a:rPr lang="en-US" altLang="zh-CN" sz="2400" dirty="0">
                <a:latin typeface="黑体" panose="02010609060101010101" pitchFamily="49" charset="-122"/>
                <a:ea typeface="黑体" panose="02010609060101010101" pitchFamily="49" charset="-122"/>
              </a:rPr>
              <a:t>(Structured Programming</a:t>
            </a:r>
            <a:r>
              <a:rPr lang="zh-CN" altLang="en-US" sz="2400" dirty="0">
                <a:latin typeface="黑体" panose="02010609060101010101" pitchFamily="49" charset="-122"/>
                <a:ea typeface="黑体" panose="02010609060101010101" pitchFamily="49" charset="-122"/>
              </a:rPr>
              <a:t>，简称</a:t>
            </a:r>
            <a:r>
              <a:rPr lang="en-US" altLang="zh-CN" sz="2400" dirty="0">
                <a:latin typeface="黑体" panose="02010609060101010101" pitchFamily="49" charset="-122"/>
                <a:ea typeface="黑体" panose="02010609060101010101" pitchFamily="49" charset="-122"/>
              </a:rPr>
              <a:t>SP)</a:t>
            </a:r>
            <a:r>
              <a:rPr lang="zh-CN" altLang="en-US" sz="2400" dirty="0">
                <a:latin typeface="黑体" panose="02010609060101010101" pitchFamily="49" charset="-122"/>
                <a:ea typeface="黑体" panose="02010609060101010101" pitchFamily="49" charset="-122"/>
              </a:rPr>
              <a:t>方法。</a:t>
            </a:r>
          </a:p>
        </p:txBody>
      </p:sp>
      <p:sp>
        <p:nvSpPr>
          <p:cNvPr id="7" name="内容占位符 2"/>
          <p:cNvSpPr>
            <a:spLocks noGrp="1"/>
          </p:cNvSpPr>
          <p:nvPr>
            <p:ph idx="1"/>
          </p:nvPr>
        </p:nvSpPr>
        <p:spPr>
          <a:xfrm>
            <a:off x="440371" y="1263750"/>
            <a:ext cx="7772400" cy="506264"/>
          </a:xfrm>
        </p:spPr>
        <p:txBody>
          <a:bodyPr>
            <a:normAutofit/>
          </a:bodyPr>
          <a:lstStyle/>
          <a:p>
            <a:pPr marL="0" indent="0">
              <a:buNone/>
            </a:pPr>
            <a:r>
              <a:rPr lang="zh-CN" altLang="en-US" sz="2400" dirty="0">
                <a:solidFill>
                  <a:srgbClr val="0070C0"/>
                </a:solidFill>
              </a:rPr>
              <a:t>（一）结构化方法</a:t>
            </a:r>
            <a:endParaRPr lang="en-US" altLang="zh-CN" sz="2400" dirty="0">
              <a:solidFill>
                <a:srgbClr val="0070C0"/>
              </a:solidFill>
            </a:endParaRPr>
          </a:p>
        </p:txBody>
      </p:sp>
      <p:sp>
        <p:nvSpPr>
          <p:cNvPr id="8" name="标题 1"/>
          <p:cNvSpPr>
            <a:spLocks noGrp="1"/>
          </p:cNvSpPr>
          <p:nvPr>
            <p:ph type="title"/>
          </p:nvPr>
        </p:nvSpPr>
        <p:spPr>
          <a:xfrm>
            <a:off x="767473" y="508062"/>
            <a:ext cx="7772400" cy="711122"/>
          </a:xfrm>
        </p:spPr>
        <p:txBody>
          <a:bodyPr/>
          <a:lstStyle/>
          <a:p>
            <a:r>
              <a:rPr lang="zh-CN" altLang="en-US" dirty="0"/>
              <a:t>六、软件方法简介</a:t>
            </a:r>
          </a:p>
        </p:txBody>
      </p:sp>
    </p:spTree>
    <p:extLst>
      <p:ext uri="{BB962C8B-B14F-4D97-AF65-F5344CB8AC3E}">
        <p14:creationId xmlns:p14="http://schemas.microsoft.com/office/powerpoint/2010/main" val="17455060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82089" y="1330114"/>
            <a:ext cx="4760863" cy="2308324"/>
          </a:xfrm>
          <a:prstGeom prst="rect">
            <a:avLst/>
          </a:prstGeom>
        </p:spPr>
        <p:txBody>
          <a:bodyPr wrap="square">
            <a:spAutoFit/>
          </a:bodyPr>
          <a:lstStyle/>
          <a:p>
            <a:pPr marL="342900" indent="-342900">
              <a:buFont typeface="Wingdings" panose="05000000000000000000" pitchFamily="2" charset="2"/>
              <a:buChar char="n"/>
            </a:pPr>
            <a:r>
              <a:rPr lang="zh-CN" altLang="en-US" sz="2400" dirty="0"/>
              <a:t>用结构图</a:t>
            </a:r>
            <a:r>
              <a:rPr lang="en-US" altLang="zh-CN" sz="2400" dirty="0"/>
              <a:t>(Structure Chart)</a:t>
            </a:r>
            <a:r>
              <a:rPr lang="zh-CN" altLang="en-US" sz="2400" dirty="0"/>
              <a:t>来描述软件系统的体系结构；</a:t>
            </a:r>
          </a:p>
          <a:p>
            <a:pPr marL="342900" indent="-342900">
              <a:buFont typeface="Wingdings" panose="05000000000000000000" pitchFamily="2" charset="2"/>
              <a:buChar char="n"/>
            </a:pPr>
            <a:r>
              <a:rPr lang="zh-CN" altLang="en-US" sz="2400" dirty="0"/>
              <a:t>描述一个软件系统由哪些模块组成，以及模块之间调用关系</a:t>
            </a:r>
          </a:p>
          <a:p>
            <a:pPr marL="342900" indent="-342900">
              <a:buFont typeface="Wingdings" panose="05000000000000000000" pitchFamily="2" charset="2"/>
              <a:buChar char="n"/>
            </a:pPr>
            <a:r>
              <a:rPr lang="zh-CN" altLang="en-US" sz="2400" dirty="0"/>
              <a:t>结构图的基本成分有：</a:t>
            </a:r>
            <a:r>
              <a:rPr lang="zh-CN" altLang="en-US" sz="2400" dirty="0">
                <a:solidFill>
                  <a:srgbClr val="FF0000"/>
                </a:solidFill>
              </a:rPr>
              <a:t>模块、调用和数据</a:t>
            </a:r>
          </a:p>
        </p:txBody>
      </p:sp>
      <p:pic>
        <p:nvPicPr>
          <p:cNvPr id="6" name="图片 5"/>
          <p:cNvPicPr>
            <a:picLocks noChangeAspect="1"/>
          </p:cNvPicPr>
          <p:nvPr/>
        </p:nvPicPr>
        <p:blipFill>
          <a:blip r:embed="rId2"/>
          <a:stretch>
            <a:fillRect/>
          </a:stretch>
        </p:blipFill>
        <p:spPr>
          <a:xfrm>
            <a:off x="362607" y="3552307"/>
            <a:ext cx="4949726" cy="2407754"/>
          </a:xfrm>
          <a:prstGeom prst="rect">
            <a:avLst/>
          </a:prstGeom>
          <a:solidFill>
            <a:schemeClr val="bg1"/>
          </a:solidFill>
        </p:spPr>
      </p:pic>
      <p:sp>
        <p:nvSpPr>
          <p:cNvPr id="7" name="矩形 6"/>
          <p:cNvSpPr/>
          <p:nvPr/>
        </p:nvSpPr>
        <p:spPr>
          <a:xfrm>
            <a:off x="5407573" y="250054"/>
            <a:ext cx="3736427" cy="3477875"/>
          </a:xfrm>
          <a:prstGeom prst="rect">
            <a:avLst/>
          </a:prstGeom>
          <a:solidFill>
            <a:schemeClr val="accent5">
              <a:lumMod val="40000"/>
              <a:lumOff val="60000"/>
            </a:schemeClr>
          </a:solidFill>
        </p:spPr>
        <p:txBody>
          <a:bodyPr wrap="square">
            <a:spAutoFit/>
          </a:bodyPr>
          <a:lstStyle/>
          <a:p>
            <a:pPr>
              <a:buFont typeface="Wingdings" panose="05000000000000000000" pitchFamily="2" charset="2"/>
              <a:buChar char="n"/>
            </a:pPr>
            <a:r>
              <a:rPr lang="zh-CN" altLang="en-US" sz="2000" dirty="0"/>
              <a:t>模块是指具有一定功能的可以用模块名调用的一组</a:t>
            </a:r>
            <a:r>
              <a:rPr lang="zh-CN" altLang="en-US" sz="2000" dirty="0">
                <a:solidFill>
                  <a:srgbClr val="FF0000"/>
                </a:solidFill>
              </a:rPr>
              <a:t>程序语句</a:t>
            </a:r>
            <a:r>
              <a:rPr lang="zh-CN" altLang="en-US" sz="2000" dirty="0"/>
              <a:t>，如函数、子程序等。是组成程序的</a:t>
            </a:r>
            <a:r>
              <a:rPr lang="zh-CN" altLang="en-US" sz="2000" dirty="0">
                <a:solidFill>
                  <a:srgbClr val="FF0000"/>
                </a:solidFill>
              </a:rPr>
              <a:t>基本单元</a:t>
            </a:r>
          </a:p>
          <a:p>
            <a:pPr marL="285750" indent="-285750">
              <a:buFont typeface="Wingdings" panose="05000000000000000000" pitchFamily="2" charset="2"/>
              <a:buChar char="n"/>
            </a:pPr>
            <a:r>
              <a:rPr lang="zh-CN" altLang="en-US" sz="2000" dirty="0"/>
              <a:t>模块具有其外部特征和内部特征</a:t>
            </a:r>
          </a:p>
          <a:p>
            <a:pPr marL="285750" indent="-285750">
              <a:buFont typeface="Arial" panose="020B0604020202020204" pitchFamily="34" charset="0"/>
              <a:buChar char="•"/>
            </a:pPr>
            <a:r>
              <a:rPr lang="zh-CN" altLang="en-US" sz="2000" dirty="0"/>
              <a:t>外部特征：模块的</a:t>
            </a:r>
            <a:r>
              <a:rPr lang="zh-CN" altLang="en-US" sz="2000" dirty="0">
                <a:solidFill>
                  <a:srgbClr val="00B050"/>
                </a:solidFill>
              </a:rPr>
              <a:t>接口</a:t>
            </a:r>
            <a:r>
              <a:rPr lang="en-US" altLang="zh-CN" sz="2000" dirty="0"/>
              <a:t>(</a:t>
            </a:r>
            <a:r>
              <a:rPr lang="zh-CN" altLang="en-US" sz="2000" dirty="0"/>
              <a:t>模块名、输入</a:t>
            </a:r>
            <a:r>
              <a:rPr lang="en-US" altLang="zh-CN" sz="2000" dirty="0"/>
              <a:t>/</a:t>
            </a:r>
            <a:r>
              <a:rPr lang="zh-CN" altLang="en-US" sz="2000" dirty="0"/>
              <a:t>输出参数、返回值等</a:t>
            </a:r>
            <a:r>
              <a:rPr lang="en-US" altLang="zh-CN" sz="2000" dirty="0"/>
              <a:t>)</a:t>
            </a:r>
            <a:r>
              <a:rPr lang="zh-CN" altLang="en-US" sz="2000" dirty="0"/>
              <a:t>和模块的</a:t>
            </a:r>
            <a:r>
              <a:rPr lang="zh-CN" altLang="en-US" sz="2000" dirty="0">
                <a:solidFill>
                  <a:srgbClr val="00B050"/>
                </a:solidFill>
              </a:rPr>
              <a:t>功能</a:t>
            </a:r>
          </a:p>
          <a:p>
            <a:pPr marL="285750" indent="-285750">
              <a:buFont typeface="Arial" panose="020B0604020202020204" pitchFamily="34" charset="0"/>
              <a:buChar char="•"/>
            </a:pPr>
            <a:r>
              <a:rPr lang="zh-CN" altLang="en-US" sz="2000" dirty="0"/>
              <a:t>内部特征：模块的内部</a:t>
            </a:r>
            <a:r>
              <a:rPr lang="zh-CN" altLang="en-US" sz="2000" dirty="0">
                <a:solidFill>
                  <a:srgbClr val="00B050"/>
                </a:solidFill>
              </a:rPr>
              <a:t>数据</a:t>
            </a:r>
            <a:r>
              <a:rPr lang="zh-CN" altLang="en-US" sz="2000" dirty="0"/>
              <a:t>和完成其功能的程序</a:t>
            </a:r>
            <a:r>
              <a:rPr lang="zh-CN" altLang="en-US" sz="2000" dirty="0">
                <a:solidFill>
                  <a:srgbClr val="00B050"/>
                </a:solidFill>
              </a:rPr>
              <a:t>代码</a:t>
            </a:r>
          </a:p>
        </p:txBody>
      </p:sp>
      <p:sp>
        <p:nvSpPr>
          <p:cNvPr id="8" name="矩形 7"/>
          <p:cNvSpPr/>
          <p:nvPr/>
        </p:nvSpPr>
        <p:spPr>
          <a:xfrm>
            <a:off x="5407572" y="3883107"/>
            <a:ext cx="3736427" cy="1938992"/>
          </a:xfrm>
          <a:prstGeom prst="rect">
            <a:avLst/>
          </a:prstGeom>
          <a:solidFill>
            <a:schemeClr val="accent1">
              <a:lumMod val="40000"/>
              <a:lumOff val="60000"/>
            </a:schemeClr>
          </a:solidFill>
        </p:spPr>
        <p:txBody>
          <a:bodyPr wrap="square">
            <a:spAutoFit/>
          </a:bodyPr>
          <a:lstStyle/>
          <a:p>
            <a:pPr>
              <a:buFont typeface="Wingdings" panose="05000000000000000000" pitchFamily="2" charset="2"/>
              <a:buChar char="n"/>
            </a:pPr>
            <a:r>
              <a:rPr lang="zh-CN" altLang="en-US" sz="2000" dirty="0"/>
              <a:t>调用</a:t>
            </a:r>
            <a:r>
              <a:rPr lang="en-US" altLang="zh-CN" sz="2000" dirty="0"/>
              <a:t>(call)</a:t>
            </a:r>
            <a:r>
              <a:rPr lang="zh-CN" altLang="en-US" sz="2000" dirty="0"/>
              <a:t>：用从</a:t>
            </a:r>
            <a:r>
              <a:rPr lang="zh-CN" altLang="en-US" sz="2000" dirty="0">
                <a:solidFill>
                  <a:srgbClr val="00B0F0"/>
                </a:solidFill>
              </a:rPr>
              <a:t>一个模块指向另一个模块的箭头</a:t>
            </a:r>
            <a:r>
              <a:rPr lang="zh-CN" altLang="en-US" sz="2000" dirty="0"/>
              <a:t>来表示，其含义是前者调用了后者。为了方便，有时常用直线替代箭头，此时，表示位于上方的模块调用位于下方模块。</a:t>
            </a:r>
          </a:p>
        </p:txBody>
      </p:sp>
      <p:sp>
        <p:nvSpPr>
          <p:cNvPr id="9" name="矩形 8"/>
          <p:cNvSpPr/>
          <p:nvPr/>
        </p:nvSpPr>
        <p:spPr>
          <a:xfrm>
            <a:off x="138251" y="6030804"/>
            <a:ext cx="9005748" cy="707886"/>
          </a:xfrm>
          <a:prstGeom prst="rect">
            <a:avLst/>
          </a:prstGeom>
          <a:solidFill>
            <a:schemeClr val="bg2">
              <a:lumMod val="90000"/>
            </a:schemeClr>
          </a:solidFill>
        </p:spPr>
        <p:txBody>
          <a:bodyPr wrap="square">
            <a:spAutoFit/>
          </a:bodyPr>
          <a:lstStyle/>
          <a:p>
            <a:pPr marL="285750" indent="-285750">
              <a:buFont typeface="Wingdings" panose="05000000000000000000" pitchFamily="2" charset="2"/>
              <a:buChar char="n"/>
            </a:pPr>
            <a:r>
              <a:rPr lang="zh-CN" altLang="en-US" sz="2000" dirty="0"/>
              <a:t>数据</a:t>
            </a:r>
            <a:r>
              <a:rPr lang="en-US" altLang="zh-CN" sz="2000" dirty="0"/>
              <a:t>(data)</a:t>
            </a:r>
            <a:r>
              <a:rPr lang="zh-CN" altLang="en-US" sz="2000" dirty="0"/>
              <a:t>：模块调用时需传递的参数可通过在调用箭头旁附加一个</a:t>
            </a:r>
            <a:r>
              <a:rPr lang="zh-CN" altLang="en-US" sz="2000" dirty="0">
                <a:solidFill>
                  <a:srgbClr val="FF0000"/>
                </a:solidFill>
              </a:rPr>
              <a:t>小箭头和数据名</a:t>
            </a:r>
            <a:r>
              <a:rPr lang="zh-CN" altLang="en-US" sz="2000" dirty="0"/>
              <a:t>来表示</a:t>
            </a:r>
          </a:p>
        </p:txBody>
      </p:sp>
      <p:sp>
        <p:nvSpPr>
          <p:cNvPr id="11" name="内容占位符 2"/>
          <p:cNvSpPr>
            <a:spLocks noGrp="1"/>
          </p:cNvSpPr>
          <p:nvPr>
            <p:ph idx="1"/>
          </p:nvPr>
        </p:nvSpPr>
        <p:spPr>
          <a:xfrm>
            <a:off x="362607" y="850564"/>
            <a:ext cx="4384054" cy="506264"/>
          </a:xfrm>
        </p:spPr>
        <p:txBody>
          <a:bodyPr>
            <a:normAutofit/>
          </a:bodyPr>
          <a:lstStyle/>
          <a:p>
            <a:pPr marL="0" indent="0">
              <a:buNone/>
            </a:pPr>
            <a:r>
              <a:rPr lang="zh-CN" altLang="en-US" sz="2400" dirty="0">
                <a:solidFill>
                  <a:srgbClr val="0070C0"/>
                </a:solidFill>
              </a:rPr>
              <a:t>（一）结构化方法</a:t>
            </a:r>
            <a:endParaRPr lang="en-US" altLang="zh-CN" sz="2400" dirty="0">
              <a:solidFill>
                <a:srgbClr val="0070C0"/>
              </a:solidFill>
            </a:endParaRPr>
          </a:p>
        </p:txBody>
      </p:sp>
      <p:sp>
        <p:nvSpPr>
          <p:cNvPr id="12" name="标题 1"/>
          <p:cNvSpPr>
            <a:spLocks noGrp="1"/>
          </p:cNvSpPr>
          <p:nvPr>
            <p:ph type="title"/>
          </p:nvPr>
        </p:nvSpPr>
        <p:spPr>
          <a:xfrm>
            <a:off x="689709" y="94876"/>
            <a:ext cx="4498740" cy="711122"/>
          </a:xfrm>
        </p:spPr>
        <p:txBody>
          <a:bodyPr/>
          <a:lstStyle/>
          <a:p>
            <a:r>
              <a:rPr lang="zh-CN" altLang="en-US" dirty="0"/>
              <a:t>六、软件方法简介</a:t>
            </a:r>
          </a:p>
        </p:txBody>
      </p:sp>
    </p:spTree>
    <p:extLst>
      <p:ext uri="{BB962C8B-B14F-4D97-AF65-F5344CB8AC3E}">
        <p14:creationId xmlns:p14="http://schemas.microsoft.com/office/powerpoint/2010/main" val="388252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484632"/>
            <a:ext cx="7772400" cy="711122"/>
          </a:xfrm>
        </p:spPr>
        <p:txBody>
          <a:bodyPr>
            <a:normAutofit/>
          </a:bodyPr>
          <a:lstStyle/>
          <a:p>
            <a:r>
              <a:rPr lang="zh-CN" altLang="en-US" dirty="0"/>
              <a:t>二、</a:t>
            </a:r>
            <a:r>
              <a:rPr lang="zh-CN" altLang="en-US" sz="4400" dirty="0">
                <a:solidFill>
                  <a:srgbClr val="0070C0"/>
                </a:solidFill>
              </a:rPr>
              <a:t>软件为什么需要设计</a:t>
            </a:r>
            <a:endParaRPr lang="zh-CN" altLang="en-US" dirty="0"/>
          </a:p>
        </p:txBody>
      </p:sp>
      <p:sp>
        <p:nvSpPr>
          <p:cNvPr id="3" name="内容占位符 2"/>
          <p:cNvSpPr>
            <a:spLocks noGrp="1"/>
          </p:cNvSpPr>
          <p:nvPr>
            <p:ph idx="1"/>
          </p:nvPr>
        </p:nvSpPr>
        <p:spPr>
          <a:xfrm>
            <a:off x="760046" y="1316892"/>
            <a:ext cx="7772400" cy="4765431"/>
          </a:xfrm>
        </p:spPr>
        <p:txBody>
          <a:bodyPr>
            <a:normAutofit lnSpcReduction="10000"/>
          </a:bodyPr>
          <a:lstStyle/>
          <a:p>
            <a:pPr marL="0" indent="0">
              <a:lnSpc>
                <a:spcPct val="120000"/>
              </a:lnSpc>
              <a:buNone/>
            </a:pPr>
            <a:r>
              <a:rPr lang="en-US" altLang="zh-CN" sz="2600" dirty="0">
                <a:solidFill>
                  <a:srgbClr val="7030A0"/>
                </a:solidFill>
              </a:rPr>
              <a:t>1.</a:t>
            </a:r>
            <a:r>
              <a:rPr lang="zh-CN" altLang="en-US" sz="2600" dirty="0">
                <a:solidFill>
                  <a:srgbClr val="7030A0"/>
                </a:solidFill>
              </a:rPr>
              <a:t> 问题</a:t>
            </a:r>
            <a:endParaRPr lang="en-US" altLang="zh-CN" sz="2600" dirty="0">
              <a:solidFill>
                <a:srgbClr val="7030A0"/>
              </a:solidFill>
            </a:endParaRPr>
          </a:p>
          <a:p>
            <a:pPr>
              <a:lnSpc>
                <a:spcPct val="120000"/>
              </a:lnSpc>
            </a:pPr>
            <a:r>
              <a:rPr lang="zh-CN" altLang="en-US" sz="2400" dirty="0"/>
              <a:t>同学们学习了离散数学、数据结构、软件工程等基础理论课程和专业课程。学习了</a:t>
            </a:r>
            <a:r>
              <a:rPr lang="en-US" altLang="zh-CN" sz="2400" dirty="0"/>
              <a:t>Java</a:t>
            </a:r>
            <a:r>
              <a:rPr lang="zh-CN" altLang="en-US" sz="2400" dirty="0"/>
              <a:t>、</a:t>
            </a:r>
            <a:r>
              <a:rPr lang="en-US" altLang="zh-CN" sz="2400" dirty="0"/>
              <a:t>C++</a:t>
            </a:r>
            <a:r>
              <a:rPr lang="zh-CN" altLang="en-US" sz="2400" dirty="0"/>
              <a:t>等程序设计语言。做过一些教学练习项目。但是这些项目是否符合工业化、产品化的要求呢？能否经得起用户的实际应用考验？</a:t>
            </a:r>
            <a:endParaRPr lang="en-US" altLang="zh-CN" sz="2400" dirty="0"/>
          </a:p>
          <a:p>
            <a:pPr>
              <a:lnSpc>
                <a:spcPct val="120000"/>
              </a:lnSpc>
            </a:pPr>
            <a:r>
              <a:rPr lang="zh-CN" altLang="zh-CN" sz="2400" dirty="0"/>
              <a:t>为什么我们学了许多程序设计语言和数据库设计技术，基本掌握了相应的开发环境和编程语言，但要是开发一个实用的软件时，要么无从下手，要么作了一半就开发不下去了呢？</a:t>
            </a:r>
            <a:endParaRPr lang="en-US" altLang="zh-CN" sz="2400" dirty="0"/>
          </a:p>
          <a:p>
            <a:pPr>
              <a:lnSpc>
                <a:spcPct val="120000"/>
              </a:lnSpc>
            </a:pPr>
            <a:r>
              <a:rPr lang="en-US" altLang="zh-CN" sz="2200" b="1" dirty="0">
                <a:solidFill>
                  <a:srgbClr val="FF0000"/>
                </a:solidFill>
              </a:rPr>
              <a:t>                      </a:t>
            </a:r>
            <a:r>
              <a:rPr lang="zh-CN" altLang="zh-CN" sz="2200" b="1" dirty="0">
                <a:solidFill>
                  <a:srgbClr val="FF0000"/>
                </a:solidFill>
              </a:rPr>
              <a:t>软件</a:t>
            </a:r>
            <a:r>
              <a:rPr lang="en-US" altLang="zh-CN" sz="2200" b="1" dirty="0">
                <a:solidFill>
                  <a:srgbClr val="FF0000"/>
                </a:solidFill>
              </a:rPr>
              <a:t> = </a:t>
            </a:r>
            <a:r>
              <a:rPr lang="zh-CN" altLang="zh-CN" sz="2200" b="1" dirty="0">
                <a:solidFill>
                  <a:srgbClr val="FF0000"/>
                </a:solidFill>
              </a:rPr>
              <a:t>数据结构</a:t>
            </a:r>
            <a:r>
              <a:rPr lang="en-US" altLang="zh-CN" sz="2200" b="1" dirty="0">
                <a:solidFill>
                  <a:srgbClr val="FF0000"/>
                </a:solidFill>
              </a:rPr>
              <a:t>+</a:t>
            </a:r>
            <a:r>
              <a:rPr lang="zh-CN" altLang="zh-CN" sz="2200" b="1" dirty="0">
                <a:solidFill>
                  <a:srgbClr val="FF0000"/>
                </a:solidFill>
              </a:rPr>
              <a:t>算法</a:t>
            </a:r>
            <a:r>
              <a:rPr lang="en-US" altLang="zh-CN" sz="2200" b="1" dirty="0">
                <a:solidFill>
                  <a:srgbClr val="FF0000"/>
                </a:solidFill>
              </a:rPr>
              <a:t> or = ??</a:t>
            </a:r>
            <a:endParaRPr lang="zh-CN" altLang="zh-CN" sz="2200" dirty="0">
              <a:solidFill>
                <a:srgbClr val="FF0000"/>
              </a:solidFill>
            </a:endParaRPr>
          </a:p>
          <a:p>
            <a:pPr>
              <a:lnSpc>
                <a:spcPct val="120000"/>
              </a:lnSpc>
            </a:pPr>
            <a:endParaRPr lang="zh-CN" altLang="en-US" sz="2400" dirty="0"/>
          </a:p>
        </p:txBody>
      </p:sp>
    </p:spTree>
    <p:extLst>
      <p:ext uri="{BB962C8B-B14F-4D97-AF65-F5344CB8AC3E}">
        <p14:creationId xmlns:p14="http://schemas.microsoft.com/office/powerpoint/2010/main" val="39468693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2"/>
          <a:stretch>
            <a:fillRect/>
          </a:stretch>
        </p:blipFill>
        <p:spPr>
          <a:xfrm>
            <a:off x="3230488" y="4023114"/>
            <a:ext cx="6108721" cy="2834886"/>
          </a:xfrm>
          <a:prstGeom prst="rect">
            <a:avLst/>
          </a:prstGeom>
          <a:solidFill>
            <a:schemeClr val="bg1"/>
          </a:solidFill>
        </p:spPr>
      </p:pic>
      <p:sp>
        <p:nvSpPr>
          <p:cNvPr id="10" name="Rectangle 3"/>
          <p:cNvSpPr txBox="1">
            <a:spLocks noChangeArrowheads="1"/>
          </p:cNvSpPr>
          <p:nvPr/>
        </p:nvSpPr>
        <p:spPr>
          <a:xfrm>
            <a:off x="375981" y="1534343"/>
            <a:ext cx="3689131" cy="4650700"/>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a:lnSpc>
                <a:spcPct val="120000"/>
              </a:lnSpc>
              <a:buFont typeface="Wingdings" panose="05000000000000000000" pitchFamily="2" charset="2"/>
              <a:buAutoNum type="arabicPeriod"/>
            </a:pPr>
            <a:r>
              <a:rPr lang="zh-CN" altLang="en-US" sz="2400" dirty="0"/>
              <a:t>复审和精化数据流图</a:t>
            </a:r>
          </a:p>
          <a:p>
            <a:pPr>
              <a:lnSpc>
                <a:spcPct val="120000"/>
              </a:lnSpc>
              <a:buFont typeface="Wingdings" pitchFamily="2" charset="2"/>
              <a:buAutoNum type="arabicPeriod" startAt="2"/>
            </a:pPr>
            <a:r>
              <a:rPr lang="zh-CN" altLang="en-US" sz="2400" dirty="0"/>
              <a:t>确定数据流图的类型</a:t>
            </a:r>
            <a:r>
              <a:rPr lang="en-US" altLang="zh-CN" sz="2400" dirty="0"/>
              <a:t>(</a:t>
            </a:r>
            <a:r>
              <a:rPr lang="zh-CN" altLang="en-US" sz="2400" dirty="0"/>
              <a:t>变换型、事务型</a:t>
            </a:r>
            <a:r>
              <a:rPr lang="en-US" altLang="zh-CN" sz="2400" dirty="0"/>
              <a:t>)</a:t>
            </a:r>
          </a:p>
          <a:p>
            <a:pPr>
              <a:lnSpc>
                <a:spcPct val="120000"/>
              </a:lnSpc>
              <a:buFont typeface="Wingdings" pitchFamily="2" charset="2"/>
              <a:buAutoNum type="arabicPeriod" startAt="3"/>
            </a:pPr>
            <a:r>
              <a:rPr lang="zh-CN" altLang="en-US" sz="2400" dirty="0"/>
              <a:t>将</a:t>
            </a:r>
            <a:r>
              <a:rPr lang="en-US" altLang="zh-CN" sz="2400" dirty="0"/>
              <a:t>DFD</a:t>
            </a:r>
            <a:r>
              <a:rPr lang="zh-CN" altLang="en-US" sz="2400" dirty="0"/>
              <a:t>映射成初始结构图：采用变换分析或事务分析技术，将</a:t>
            </a:r>
            <a:r>
              <a:rPr lang="en-US" altLang="zh-CN" sz="2400" dirty="0"/>
              <a:t>DFD</a:t>
            </a:r>
            <a:r>
              <a:rPr lang="zh-CN" altLang="en-US" sz="2400" dirty="0"/>
              <a:t>映射成初始结构图</a:t>
            </a:r>
          </a:p>
          <a:p>
            <a:pPr>
              <a:lnSpc>
                <a:spcPct val="120000"/>
              </a:lnSpc>
              <a:buFont typeface="Wingdings" pitchFamily="2" charset="2"/>
              <a:buAutoNum type="arabicPeriod" startAt="4"/>
            </a:pPr>
            <a:r>
              <a:rPr lang="zh-CN" altLang="en-US" sz="2400" dirty="0"/>
              <a:t>改进初始结构图</a:t>
            </a:r>
            <a:endParaRPr lang="en-US" altLang="zh-CN" sz="2400" dirty="0"/>
          </a:p>
        </p:txBody>
      </p:sp>
      <p:pic>
        <p:nvPicPr>
          <p:cNvPr id="4" name="图片 3"/>
          <p:cNvPicPr>
            <a:picLocks noChangeAspect="1"/>
          </p:cNvPicPr>
          <p:nvPr/>
        </p:nvPicPr>
        <p:blipFill>
          <a:blip r:embed="rId3"/>
          <a:stretch>
            <a:fillRect/>
          </a:stretch>
        </p:blipFill>
        <p:spPr>
          <a:xfrm>
            <a:off x="4392246" y="808662"/>
            <a:ext cx="4572396" cy="2377646"/>
          </a:xfrm>
          <a:prstGeom prst="rect">
            <a:avLst/>
          </a:prstGeom>
        </p:spPr>
      </p:pic>
      <p:sp>
        <p:nvSpPr>
          <p:cNvPr id="9" name="内容占位符 2"/>
          <p:cNvSpPr>
            <a:spLocks noGrp="1"/>
          </p:cNvSpPr>
          <p:nvPr>
            <p:ph idx="1"/>
          </p:nvPr>
        </p:nvSpPr>
        <p:spPr>
          <a:xfrm>
            <a:off x="283761" y="983513"/>
            <a:ext cx="7772400" cy="506264"/>
          </a:xfrm>
        </p:spPr>
        <p:txBody>
          <a:bodyPr>
            <a:normAutofit/>
          </a:bodyPr>
          <a:lstStyle/>
          <a:p>
            <a:pPr marL="0" indent="0">
              <a:buNone/>
            </a:pPr>
            <a:r>
              <a:rPr lang="zh-CN" altLang="en-US" sz="2400" dirty="0">
                <a:solidFill>
                  <a:srgbClr val="0070C0"/>
                </a:solidFill>
              </a:rPr>
              <a:t>（一）结构化方法</a:t>
            </a:r>
            <a:endParaRPr lang="en-US" altLang="zh-CN" sz="2400" dirty="0">
              <a:solidFill>
                <a:srgbClr val="0070C0"/>
              </a:solidFill>
            </a:endParaRPr>
          </a:p>
        </p:txBody>
      </p:sp>
      <p:sp>
        <p:nvSpPr>
          <p:cNvPr id="12" name="标题 1"/>
          <p:cNvSpPr>
            <a:spLocks noGrp="1"/>
          </p:cNvSpPr>
          <p:nvPr>
            <p:ph type="title"/>
          </p:nvPr>
        </p:nvSpPr>
        <p:spPr>
          <a:xfrm>
            <a:off x="610863" y="227825"/>
            <a:ext cx="7772400" cy="711122"/>
          </a:xfrm>
        </p:spPr>
        <p:txBody>
          <a:bodyPr/>
          <a:lstStyle/>
          <a:p>
            <a:r>
              <a:rPr lang="zh-CN" altLang="en-US" dirty="0"/>
              <a:t>六、软件方法简介</a:t>
            </a:r>
          </a:p>
        </p:txBody>
      </p:sp>
    </p:spTree>
    <p:extLst>
      <p:ext uri="{BB962C8B-B14F-4D97-AF65-F5344CB8AC3E}">
        <p14:creationId xmlns:p14="http://schemas.microsoft.com/office/powerpoint/2010/main" val="630107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txBox="1">
            <a:spLocks/>
          </p:cNvSpPr>
          <p:nvPr/>
        </p:nvSpPr>
        <p:spPr bwMode="auto">
          <a:xfrm>
            <a:off x="320309" y="1796206"/>
            <a:ext cx="8229600" cy="452596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dirty="0"/>
              <a:t>软件开发过程</a:t>
            </a:r>
            <a:endParaRPr lang="en-US" altLang="zh-CN" sz="2400" dirty="0"/>
          </a:p>
          <a:p>
            <a:endParaRPr lang="en-US" altLang="zh-CN" sz="2400" dirty="0"/>
          </a:p>
          <a:p>
            <a:endParaRPr lang="en-US" altLang="zh-CN" sz="2400" dirty="0"/>
          </a:p>
          <a:p>
            <a:endParaRPr lang="en-US" altLang="zh-CN" sz="2400" dirty="0"/>
          </a:p>
          <a:p>
            <a:r>
              <a:rPr lang="zh-CN" altLang="en-US" sz="2400" dirty="0"/>
              <a:t>传统软件开发过程</a:t>
            </a:r>
            <a:endParaRPr lang="en-US" altLang="zh-CN" sz="2400" dirty="0"/>
          </a:p>
          <a:p>
            <a:endParaRPr lang="zh-CN" altLang="en-US" sz="2400" dirty="0"/>
          </a:p>
        </p:txBody>
      </p:sp>
      <p:sp>
        <p:nvSpPr>
          <p:cNvPr id="11" name="AutoShape 30"/>
          <p:cNvSpPr>
            <a:spLocks noChangeArrowheads="1"/>
          </p:cNvSpPr>
          <p:nvPr/>
        </p:nvSpPr>
        <p:spPr bwMode="auto">
          <a:xfrm>
            <a:off x="1235905" y="2331060"/>
            <a:ext cx="1873250" cy="1081088"/>
          </a:xfrm>
          <a:prstGeom prst="cloudCallout">
            <a:avLst>
              <a:gd name="adj1" fmla="val -40338"/>
              <a:gd name="adj2" fmla="val -9764"/>
            </a:avLst>
          </a:prstGeom>
          <a:solidFill>
            <a:schemeClr val="tx2">
              <a:lumMod val="40000"/>
              <a:lumOff val="60000"/>
            </a:schemeClr>
          </a:solidFill>
          <a:ln w="9525">
            <a:solidFill>
              <a:schemeClr val="tx1"/>
            </a:solidFill>
            <a:round/>
            <a:headEnd/>
            <a:tailEnd/>
          </a:ln>
        </p:spPr>
        <p:txBody>
          <a:bodyPr/>
          <a:lstStyle/>
          <a:p>
            <a:pPr algn="ctr">
              <a:defRPr/>
            </a:pPr>
            <a:r>
              <a:rPr lang="zh-CN" altLang="en-US" sz="1800">
                <a:solidFill>
                  <a:schemeClr val="tx1"/>
                </a:solidFill>
                <a:ea typeface="宋体" pitchFamily="2" charset="-122"/>
              </a:rPr>
              <a:t>问题空间</a:t>
            </a:r>
          </a:p>
          <a:p>
            <a:pPr algn="ctr">
              <a:defRPr/>
            </a:pPr>
            <a:r>
              <a:rPr lang="en-US" altLang="zh-CN" sz="1800">
                <a:solidFill>
                  <a:schemeClr val="tx1"/>
                </a:solidFill>
                <a:ea typeface="宋体" pitchFamily="2" charset="-122"/>
              </a:rPr>
              <a:t>(</a:t>
            </a:r>
            <a:r>
              <a:rPr lang="zh-CN" altLang="en-US" sz="1800">
                <a:solidFill>
                  <a:schemeClr val="tx1"/>
                </a:solidFill>
                <a:ea typeface="宋体" pitchFamily="2" charset="-122"/>
              </a:rPr>
              <a:t>现实世界</a:t>
            </a:r>
            <a:r>
              <a:rPr lang="en-US" altLang="zh-CN" sz="1800">
                <a:solidFill>
                  <a:schemeClr val="tx1"/>
                </a:solidFill>
                <a:ea typeface="宋体" pitchFamily="2" charset="-122"/>
              </a:rPr>
              <a:t>)</a:t>
            </a:r>
          </a:p>
        </p:txBody>
      </p:sp>
      <p:sp>
        <p:nvSpPr>
          <p:cNvPr id="12" name="AutoShape 31"/>
          <p:cNvSpPr>
            <a:spLocks noChangeArrowheads="1"/>
          </p:cNvSpPr>
          <p:nvPr/>
        </p:nvSpPr>
        <p:spPr bwMode="auto">
          <a:xfrm>
            <a:off x="4785543" y="2316588"/>
            <a:ext cx="1944687" cy="1081088"/>
          </a:xfrm>
          <a:prstGeom prst="cloudCallout">
            <a:avLst>
              <a:gd name="adj1" fmla="val 29838"/>
              <a:gd name="adj2" fmla="val 7560"/>
            </a:avLst>
          </a:prstGeom>
          <a:solidFill>
            <a:schemeClr val="tx2">
              <a:lumMod val="40000"/>
              <a:lumOff val="60000"/>
            </a:schemeClr>
          </a:solidFill>
          <a:ln w="9525">
            <a:solidFill>
              <a:schemeClr val="tx1"/>
            </a:solidFill>
            <a:round/>
            <a:headEnd/>
            <a:tailEnd/>
          </a:ln>
        </p:spPr>
        <p:txBody>
          <a:bodyPr/>
          <a:lstStyle/>
          <a:p>
            <a:pPr algn="ctr">
              <a:defRPr/>
            </a:pPr>
            <a:r>
              <a:rPr lang="zh-CN" altLang="en-US" sz="1800" dirty="0">
                <a:solidFill>
                  <a:schemeClr val="tx1"/>
                </a:solidFill>
                <a:ea typeface="宋体" pitchFamily="2" charset="-122"/>
              </a:rPr>
              <a:t>解空间</a:t>
            </a:r>
          </a:p>
          <a:p>
            <a:pPr algn="ctr">
              <a:defRPr/>
            </a:pPr>
            <a:r>
              <a:rPr lang="en-US" altLang="zh-CN" sz="1800" dirty="0">
                <a:solidFill>
                  <a:schemeClr val="tx1"/>
                </a:solidFill>
                <a:ea typeface="宋体" pitchFamily="2" charset="-122"/>
              </a:rPr>
              <a:t>(</a:t>
            </a:r>
            <a:r>
              <a:rPr lang="zh-CN" altLang="en-US" sz="1800" dirty="0">
                <a:solidFill>
                  <a:schemeClr val="tx1"/>
                </a:solidFill>
                <a:ea typeface="宋体" pitchFamily="2" charset="-122"/>
              </a:rPr>
              <a:t>软件系统</a:t>
            </a:r>
            <a:r>
              <a:rPr lang="en-US" altLang="zh-CN" sz="1800" dirty="0">
                <a:solidFill>
                  <a:schemeClr val="tx1"/>
                </a:solidFill>
                <a:ea typeface="宋体" pitchFamily="2" charset="-122"/>
              </a:rPr>
              <a:t>)</a:t>
            </a:r>
          </a:p>
        </p:txBody>
      </p:sp>
      <p:sp>
        <p:nvSpPr>
          <p:cNvPr id="13" name="AutoShape 32"/>
          <p:cNvSpPr>
            <a:spLocks noChangeArrowheads="1"/>
          </p:cNvSpPr>
          <p:nvPr/>
        </p:nvSpPr>
        <p:spPr bwMode="auto">
          <a:xfrm>
            <a:off x="3282584" y="2775842"/>
            <a:ext cx="1296987" cy="215900"/>
          </a:xfrm>
          <a:prstGeom prst="leftRightArrow">
            <a:avLst>
              <a:gd name="adj1" fmla="val 50000"/>
              <a:gd name="adj2" fmla="val 120147"/>
            </a:avLst>
          </a:prstGeom>
          <a:solidFill>
            <a:schemeClr val="tx2">
              <a:lumMod val="40000"/>
              <a:lumOff val="60000"/>
            </a:schemeClr>
          </a:solidFill>
          <a:ln w="38100">
            <a:solidFill>
              <a:schemeClr val="bg1"/>
            </a:solidFill>
            <a:miter lim="800000"/>
            <a:headEnd/>
            <a:tailEnd/>
          </a:ln>
        </p:spPr>
        <p:txBody>
          <a:bodyPr wrap="none" anchor="ctr"/>
          <a:lstStyle/>
          <a:p>
            <a:pPr>
              <a:defRPr/>
            </a:pPr>
            <a:endParaRPr lang="zh-CN" altLang="en-US">
              <a:solidFill>
                <a:schemeClr val="tx1"/>
              </a:solidFill>
            </a:endParaRPr>
          </a:p>
        </p:txBody>
      </p:sp>
      <p:sp>
        <p:nvSpPr>
          <p:cNvPr id="14" name="Text Box 33"/>
          <p:cNvSpPr txBox="1">
            <a:spLocks noChangeArrowheads="1"/>
          </p:cNvSpPr>
          <p:nvPr/>
        </p:nvSpPr>
        <p:spPr bwMode="auto">
          <a:xfrm>
            <a:off x="3315127" y="2418571"/>
            <a:ext cx="1225550" cy="396875"/>
          </a:xfrm>
          <a:prstGeom prst="rect">
            <a:avLst/>
          </a:prstGeom>
          <a:noFill/>
          <a:ln w="9525">
            <a:noFill/>
            <a:miter lim="800000"/>
            <a:headEnd/>
            <a:tailEnd/>
          </a:ln>
          <a:effectLst/>
        </p:spPr>
        <p:txBody>
          <a:bodyPr>
            <a:spAutoFit/>
          </a:bodyPr>
          <a:lstStyle/>
          <a:p>
            <a:pPr algn="ctr">
              <a:spcBef>
                <a:spcPct val="50000"/>
              </a:spcBef>
              <a:defRPr/>
            </a:pPr>
            <a:r>
              <a:rPr lang="zh-CN" altLang="en-US" sz="2000" dirty="0">
                <a:solidFill>
                  <a:schemeClr val="tx1"/>
                </a:solidFill>
                <a:effectLst>
                  <a:outerShdw blurRad="38100" dist="38100" dir="2700000" algn="tl">
                    <a:srgbClr val="C0C0C0"/>
                  </a:outerShdw>
                </a:effectLst>
              </a:rPr>
              <a:t>映射</a:t>
            </a:r>
          </a:p>
        </p:txBody>
      </p:sp>
      <p:sp>
        <p:nvSpPr>
          <p:cNvPr id="15" name="AutoShape 13"/>
          <p:cNvSpPr>
            <a:spLocks noChangeArrowheads="1"/>
          </p:cNvSpPr>
          <p:nvPr/>
        </p:nvSpPr>
        <p:spPr bwMode="auto">
          <a:xfrm>
            <a:off x="763221" y="4677429"/>
            <a:ext cx="1873250" cy="949325"/>
          </a:xfrm>
          <a:prstGeom prst="cloudCallout">
            <a:avLst>
              <a:gd name="adj1" fmla="val 49324"/>
              <a:gd name="adj2" fmla="val -16556"/>
            </a:avLst>
          </a:prstGeom>
          <a:solidFill>
            <a:schemeClr val="tx2">
              <a:lumMod val="40000"/>
              <a:lumOff val="60000"/>
            </a:schemeClr>
          </a:solidFill>
          <a:ln w="9525">
            <a:solidFill>
              <a:schemeClr val="tx1"/>
            </a:solidFill>
            <a:round/>
            <a:headEnd/>
            <a:tailEnd/>
          </a:ln>
          <a:effectLst/>
        </p:spPr>
        <p:txBody>
          <a:bodyPr/>
          <a:lstStyle/>
          <a:p>
            <a:pPr algn="ctr">
              <a:defRPr/>
            </a:pPr>
            <a:r>
              <a:rPr lang="zh-CN" altLang="en-US" sz="1800" dirty="0">
                <a:solidFill>
                  <a:schemeClr val="tx1"/>
                </a:solidFill>
                <a:ea typeface="宋体" pitchFamily="2" charset="-122"/>
              </a:rPr>
              <a:t>问题空间</a:t>
            </a:r>
          </a:p>
          <a:p>
            <a:pPr algn="ctr">
              <a:defRPr/>
            </a:pPr>
            <a:r>
              <a:rPr lang="en-US" altLang="zh-CN" sz="1800" dirty="0">
                <a:solidFill>
                  <a:schemeClr val="tx1"/>
                </a:solidFill>
                <a:ea typeface="宋体" pitchFamily="2" charset="-122"/>
              </a:rPr>
              <a:t>(</a:t>
            </a:r>
            <a:r>
              <a:rPr lang="zh-CN" altLang="en-US" sz="1800" dirty="0">
                <a:solidFill>
                  <a:schemeClr val="tx1"/>
                </a:solidFill>
                <a:ea typeface="宋体" pitchFamily="2" charset="-122"/>
              </a:rPr>
              <a:t>现实世界</a:t>
            </a:r>
            <a:r>
              <a:rPr lang="en-US" altLang="zh-CN" sz="1800" dirty="0">
                <a:solidFill>
                  <a:schemeClr val="tx1"/>
                </a:solidFill>
                <a:ea typeface="宋体" pitchFamily="2" charset="-122"/>
              </a:rPr>
              <a:t>)</a:t>
            </a:r>
          </a:p>
        </p:txBody>
      </p:sp>
      <p:sp>
        <p:nvSpPr>
          <p:cNvPr id="16" name="AutoShape 14"/>
          <p:cNvSpPr>
            <a:spLocks noChangeArrowheads="1"/>
          </p:cNvSpPr>
          <p:nvPr/>
        </p:nvSpPr>
        <p:spPr bwMode="auto">
          <a:xfrm>
            <a:off x="6306771" y="4748867"/>
            <a:ext cx="2243138" cy="908050"/>
          </a:xfrm>
          <a:prstGeom prst="cloudCallout">
            <a:avLst>
              <a:gd name="adj1" fmla="val 51009"/>
              <a:gd name="adj2" fmla="val 13986"/>
            </a:avLst>
          </a:prstGeom>
          <a:solidFill>
            <a:schemeClr val="tx2">
              <a:lumMod val="40000"/>
              <a:lumOff val="60000"/>
            </a:schemeClr>
          </a:solidFill>
          <a:ln w="9525">
            <a:solidFill>
              <a:schemeClr val="tx1"/>
            </a:solidFill>
            <a:round/>
            <a:headEnd/>
            <a:tailEnd/>
          </a:ln>
          <a:effectLst/>
        </p:spPr>
        <p:txBody>
          <a:bodyPr/>
          <a:lstStyle/>
          <a:p>
            <a:pPr algn="ctr">
              <a:defRPr/>
            </a:pPr>
            <a:r>
              <a:rPr lang="zh-CN" altLang="en-US" sz="1800" dirty="0">
                <a:solidFill>
                  <a:schemeClr val="tx1"/>
                </a:solidFill>
                <a:ea typeface="宋体" pitchFamily="2" charset="-122"/>
              </a:rPr>
              <a:t>解空间</a:t>
            </a:r>
          </a:p>
          <a:p>
            <a:pPr algn="ctr">
              <a:defRPr/>
            </a:pPr>
            <a:r>
              <a:rPr lang="en-US" altLang="zh-CN" sz="1800" dirty="0">
                <a:solidFill>
                  <a:schemeClr val="tx1"/>
                </a:solidFill>
                <a:ea typeface="宋体" pitchFamily="2" charset="-122"/>
              </a:rPr>
              <a:t>(</a:t>
            </a:r>
            <a:r>
              <a:rPr lang="zh-CN" altLang="en-US" sz="1800" dirty="0">
                <a:solidFill>
                  <a:schemeClr val="tx1"/>
                </a:solidFill>
                <a:ea typeface="宋体" pitchFamily="2" charset="-122"/>
              </a:rPr>
              <a:t>软件系统</a:t>
            </a:r>
            <a:r>
              <a:rPr lang="en-US" altLang="zh-CN" sz="1800" dirty="0">
                <a:solidFill>
                  <a:schemeClr val="tx1"/>
                </a:solidFill>
                <a:ea typeface="宋体" pitchFamily="2" charset="-122"/>
              </a:rPr>
              <a:t>)</a:t>
            </a:r>
          </a:p>
        </p:txBody>
      </p:sp>
      <p:sp>
        <p:nvSpPr>
          <p:cNvPr id="17" name="AutoShape 15"/>
          <p:cNvSpPr>
            <a:spLocks noChangeArrowheads="1"/>
          </p:cNvSpPr>
          <p:nvPr/>
        </p:nvSpPr>
        <p:spPr bwMode="auto">
          <a:xfrm>
            <a:off x="2838084" y="5064779"/>
            <a:ext cx="576262" cy="215900"/>
          </a:xfrm>
          <a:prstGeom prst="leftRightArrow">
            <a:avLst>
              <a:gd name="adj1" fmla="val 50000"/>
              <a:gd name="adj2" fmla="val 53382"/>
            </a:avLst>
          </a:prstGeom>
          <a:solidFill>
            <a:schemeClr val="tx2">
              <a:lumMod val="40000"/>
              <a:lumOff val="60000"/>
            </a:schemeClr>
          </a:solidFill>
          <a:ln w="9525">
            <a:noFill/>
            <a:miter lim="800000"/>
            <a:headEnd/>
            <a:tailEnd/>
          </a:ln>
        </p:spPr>
        <p:txBody>
          <a:bodyPr wrap="none" anchor="ctr"/>
          <a:lstStyle/>
          <a:p>
            <a:pPr>
              <a:defRPr/>
            </a:pPr>
            <a:endParaRPr lang="zh-CN" altLang="en-US">
              <a:solidFill>
                <a:schemeClr val="tx1"/>
              </a:solidFill>
            </a:endParaRPr>
          </a:p>
        </p:txBody>
      </p:sp>
      <p:sp>
        <p:nvSpPr>
          <p:cNvPr id="18" name="AutoShape 17"/>
          <p:cNvSpPr>
            <a:spLocks noChangeArrowheads="1"/>
          </p:cNvSpPr>
          <p:nvPr/>
        </p:nvSpPr>
        <p:spPr bwMode="auto">
          <a:xfrm>
            <a:off x="3642946" y="4821892"/>
            <a:ext cx="1873250" cy="865187"/>
          </a:xfrm>
          <a:prstGeom prst="cloudCallout">
            <a:avLst>
              <a:gd name="adj1" fmla="val 44153"/>
              <a:gd name="adj2" fmla="val -11653"/>
            </a:avLst>
          </a:prstGeom>
          <a:solidFill>
            <a:schemeClr val="accent5">
              <a:lumMod val="40000"/>
              <a:lumOff val="60000"/>
            </a:schemeClr>
          </a:solidFill>
          <a:ln w="9525">
            <a:solidFill>
              <a:schemeClr val="tx1"/>
            </a:solidFill>
            <a:round/>
            <a:headEnd/>
            <a:tailEnd/>
          </a:ln>
          <a:effectLst/>
        </p:spPr>
        <p:txBody>
          <a:bodyPr/>
          <a:lstStyle/>
          <a:p>
            <a:pPr algn="ctr">
              <a:lnSpc>
                <a:spcPct val="140000"/>
              </a:lnSpc>
              <a:spcBef>
                <a:spcPct val="50000"/>
              </a:spcBef>
              <a:defRPr/>
            </a:pPr>
            <a:r>
              <a:rPr lang="zh-CN" altLang="en-US" sz="1800" dirty="0">
                <a:solidFill>
                  <a:schemeClr val="tx1"/>
                </a:solidFill>
                <a:ea typeface="宋体" pitchFamily="2" charset="-122"/>
              </a:rPr>
              <a:t>复杂映射</a:t>
            </a:r>
            <a:endParaRPr lang="en-US" altLang="zh-CN" sz="1800" dirty="0">
              <a:solidFill>
                <a:schemeClr val="tx1"/>
              </a:solidFill>
              <a:ea typeface="宋体" pitchFamily="2" charset="-122"/>
            </a:endParaRPr>
          </a:p>
        </p:txBody>
      </p:sp>
      <p:sp>
        <p:nvSpPr>
          <p:cNvPr id="19" name="AutoShape 18"/>
          <p:cNvSpPr>
            <a:spLocks noChangeArrowheads="1"/>
          </p:cNvSpPr>
          <p:nvPr/>
        </p:nvSpPr>
        <p:spPr bwMode="auto">
          <a:xfrm>
            <a:off x="5659071" y="5094942"/>
            <a:ext cx="576263" cy="215900"/>
          </a:xfrm>
          <a:prstGeom prst="leftRightArrow">
            <a:avLst>
              <a:gd name="adj1" fmla="val 50000"/>
              <a:gd name="adj2" fmla="val 53382"/>
            </a:avLst>
          </a:prstGeom>
          <a:solidFill>
            <a:schemeClr val="tx2">
              <a:lumMod val="40000"/>
              <a:lumOff val="60000"/>
            </a:schemeClr>
          </a:solidFill>
          <a:ln w="9525">
            <a:noFill/>
            <a:miter lim="800000"/>
            <a:headEnd/>
            <a:tailEnd/>
          </a:ln>
        </p:spPr>
        <p:txBody>
          <a:bodyPr wrap="none" anchor="ctr"/>
          <a:lstStyle/>
          <a:p>
            <a:pPr>
              <a:defRPr/>
            </a:pPr>
            <a:endParaRPr lang="zh-CN" altLang="en-US">
              <a:solidFill>
                <a:schemeClr val="tx1"/>
              </a:solidFill>
            </a:endParaRPr>
          </a:p>
        </p:txBody>
      </p:sp>
      <p:sp>
        <p:nvSpPr>
          <p:cNvPr id="20" name="内容占位符 2"/>
          <p:cNvSpPr>
            <a:spLocks noGrp="1"/>
          </p:cNvSpPr>
          <p:nvPr>
            <p:ph idx="1"/>
          </p:nvPr>
        </p:nvSpPr>
        <p:spPr>
          <a:xfrm>
            <a:off x="450407" y="1073247"/>
            <a:ext cx="7772400" cy="506264"/>
          </a:xfrm>
        </p:spPr>
        <p:txBody>
          <a:bodyPr>
            <a:normAutofit/>
          </a:bodyPr>
          <a:lstStyle/>
          <a:p>
            <a:pPr marL="0" indent="0">
              <a:buNone/>
            </a:pPr>
            <a:r>
              <a:rPr lang="zh-CN" altLang="en-US" sz="2400" dirty="0">
                <a:solidFill>
                  <a:srgbClr val="0070C0"/>
                </a:solidFill>
              </a:rPr>
              <a:t>（二）面向对象方法</a:t>
            </a:r>
          </a:p>
          <a:p>
            <a:pPr marL="0" indent="0">
              <a:buNone/>
            </a:pPr>
            <a:endParaRPr lang="en-US" altLang="zh-CN" sz="2400" dirty="0">
              <a:solidFill>
                <a:srgbClr val="0070C0"/>
              </a:solidFill>
            </a:endParaRPr>
          </a:p>
        </p:txBody>
      </p:sp>
      <p:sp>
        <p:nvSpPr>
          <p:cNvPr id="21" name="标题 1"/>
          <p:cNvSpPr>
            <a:spLocks noGrp="1"/>
          </p:cNvSpPr>
          <p:nvPr>
            <p:ph type="title"/>
          </p:nvPr>
        </p:nvSpPr>
        <p:spPr>
          <a:xfrm>
            <a:off x="777509" y="317559"/>
            <a:ext cx="7772400" cy="711122"/>
          </a:xfrm>
        </p:spPr>
        <p:txBody>
          <a:bodyPr/>
          <a:lstStyle/>
          <a:p>
            <a:r>
              <a:rPr lang="zh-CN" altLang="en-US" dirty="0"/>
              <a:t>六、软件方法简介</a:t>
            </a:r>
          </a:p>
        </p:txBody>
      </p:sp>
    </p:spTree>
    <p:extLst>
      <p:ext uri="{BB962C8B-B14F-4D97-AF65-F5344CB8AC3E}">
        <p14:creationId xmlns:p14="http://schemas.microsoft.com/office/powerpoint/2010/main" val="7861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500" fill="hold"/>
                                        <p:tgtEl>
                                          <p:spTgt spid="11"/>
                                        </p:tgtEl>
                                        <p:attrNameLst>
                                          <p:attrName>ppt_w</p:attrName>
                                        </p:attrNameLst>
                                      </p:cBhvr>
                                      <p:tavLst>
                                        <p:tav tm="0">
                                          <p:val>
                                            <p:fltVal val="0"/>
                                          </p:val>
                                        </p:tav>
                                        <p:tav tm="100000">
                                          <p:val>
                                            <p:strVal val="#ppt_w"/>
                                          </p:val>
                                        </p:tav>
                                      </p:tavLst>
                                    </p:anim>
                                    <p:anim calcmode="lin" valueType="num">
                                      <p:cBhvr>
                                        <p:cTn id="12" dur="500" fill="hold"/>
                                        <p:tgtEl>
                                          <p:spTgt spid="11"/>
                                        </p:tgtEl>
                                        <p:attrNameLst>
                                          <p:attrName>ppt_h</p:attrName>
                                        </p:attrNameLst>
                                      </p:cBhvr>
                                      <p:tavLst>
                                        <p:tav tm="0">
                                          <p:val>
                                            <p:fltVal val="0"/>
                                          </p:val>
                                        </p:tav>
                                        <p:tav tm="100000">
                                          <p:val>
                                            <p:strVal val="#ppt_h"/>
                                          </p:val>
                                        </p:tav>
                                      </p:tavLst>
                                    </p:anim>
                                    <p:animEffect transition="in" filter="fade">
                                      <p:cBhvr>
                                        <p:cTn id="13" dur="500"/>
                                        <p:tgtEl>
                                          <p:spTgt spid="11"/>
                                        </p:tgtEl>
                                      </p:cBhvr>
                                    </p:animEffect>
                                  </p:childTnLst>
                                </p:cTn>
                              </p:par>
                            </p:childTnLst>
                          </p:cTn>
                        </p:par>
                        <p:par>
                          <p:cTn id="14" fill="hold">
                            <p:stCondLst>
                              <p:cond delay="500"/>
                            </p:stCondLst>
                            <p:childTnLst>
                              <p:par>
                                <p:cTn id="15" presetID="53" presetClass="entr" presetSubtype="0" fill="hold" grpId="0" nodeType="afterEffect">
                                  <p:stCondLst>
                                    <p:cond delay="50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par>
                          <p:cTn id="20" fill="hold">
                            <p:stCondLst>
                              <p:cond delay="1500"/>
                            </p:stCondLst>
                            <p:childTnLst>
                              <p:par>
                                <p:cTn id="21" presetID="22" presetClass="entr" presetSubtype="8" fill="hold" grpId="0" nodeType="afterEffect">
                                  <p:stCondLst>
                                    <p:cond delay="1500"/>
                                  </p:stCondLst>
                                  <p:childTnLst>
                                    <p:set>
                                      <p:cBhvr>
                                        <p:cTn id="22" dur="1" fill="hold">
                                          <p:stCondLst>
                                            <p:cond delay="0"/>
                                          </p:stCondLst>
                                        </p:cTn>
                                        <p:tgtEl>
                                          <p:spTgt spid="13"/>
                                        </p:tgtEl>
                                        <p:attrNameLst>
                                          <p:attrName>style.visibility</p:attrName>
                                        </p:attrNameLst>
                                      </p:cBhvr>
                                      <p:to>
                                        <p:strVal val="visible"/>
                                      </p:to>
                                    </p:set>
                                    <p:animEffect transition="in" filter="wipe(left)">
                                      <p:cBhvr>
                                        <p:cTn id="23" dur="2000"/>
                                        <p:tgtEl>
                                          <p:spTgt spid="13"/>
                                        </p:tgtEl>
                                      </p:cBhvr>
                                    </p:animEffect>
                                  </p:childTnLst>
                                </p:cTn>
                              </p:par>
                            </p:childTnLst>
                          </p:cTn>
                        </p:par>
                        <p:par>
                          <p:cTn id="24" fill="hold">
                            <p:stCondLst>
                              <p:cond delay="5000"/>
                            </p:stCondLst>
                            <p:childTnLst>
                              <p:par>
                                <p:cTn id="25" presetID="1"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53"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p:cTn id="35" dur="500" fill="hold"/>
                                        <p:tgtEl>
                                          <p:spTgt spid="15"/>
                                        </p:tgtEl>
                                        <p:attrNameLst>
                                          <p:attrName>ppt_w</p:attrName>
                                        </p:attrNameLst>
                                      </p:cBhvr>
                                      <p:tavLst>
                                        <p:tav tm="0">
                                          <p:val>
                                            <p:fltVal val="0"/>
                                          </p:val>
                                        </p:tav>
                                        <p:tav tm="100000">
                                          <p:val>
                                            <p:strVal val="#ppt_w"/>
                                          </p:val>
                                        </p:tav>
                                      </p:tavLst>
                                    </p:anim>
                                    <p:anim calcmode="lin" valueType="num">
                                      <p:cBhvr>
                                        <p:cTn id="36" dur="500" fill="hold"/>
                                        <p:tgtEl>
                                          <p:spTgt spid="15"/>
                                        </p:tgtEl>
                                        <p:attrNameLst>
                                          <p:attrName>ppt_h</p:attrName>
                                        </p:attrNameLst>
                                      </p:cBhvr>
                                      <p:tavLst>
                                        <p:tav tm="0">
                                          <p:val>
                                            <p:fltVal val="0"/>
                                          </p:val>
                                        </p:tav>
                                        <p:tav tm="100000">
                                          <p:val>
                                            <p:strVal val="#ppt_h"/>
                                          </p:val>
                                        </p:tav>
                                      </p:tavLst>
                                    </p:anim>
                                    <p:animEffect transition="in" filter="fade">
                                      <p:cBhvr>
                                        <p:cTn id="37" dur="500"/>
                                        <p:tgtEl>
                                          <p:spTgt spid="15"/>
                                        </p:tgtEl>
                                      </p:cBhvr>
                                    </p:animEffect>
                                  </p:childTnLst>
                                </p:cTn>
                              </p:par>
                            </p:childTnLst>
                          </p:cTn>
                        </p:par>
                        <p:par>
                          <p:cTn id="38" fill="hold">
                            <p:stCondLst>
                              <p:cond delay="500"/>
                            </p:stCondLst>
                            <p:childTnLst>
                              <p:par>
                                <p:cTn id="39" presetID="53" presetClass="entr" presetSubtype="0" fill="hold" grpId="0" nodeType="afterEffect">
                                  <p:stCondLst>
                                    <p:cond delay="50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childTnLst>
                          </p:cTn>
                        </p:par>
                        <p:par>
                          <p:cTn id="44" fill="hold">
                            <p:stCondLst>
                              <p:cond delay="1500"/>
                            </p:stCondLst>
                            <p:childTnLst>
                              <p:par>
                                <p:cTn id="45" presetID="22" presetClass="entr" presetSubtype="8" fill="hold" grpId="0" nodeType="afterEffect">
                                  <p:stCondLst>
                                    <p:cond delay="500"/>
                                  </p:stCondLst>
                                  <p:childTnLst>
                                    <p:set>
                                      <p:cBhvr>
                                        <p:cTn id="46" dur="1" fill="hold">
                                          <p:stCondLst>
                                            <p:cond delay="0"/>
                                          </p:stCondLst>
                                        </p:cTn>
                                        <p:tgtEl>
                                          <p:spTgt spid="17"/>
                                        </p:tgtEl>
                                        <p:attrNameLst>
                                          <p:attrName>style.visibility</p:attrName>
                                        </p:attrNameLst>
                                      </p:cBhvr>
                                      <p:to>
                                        <p:strVal val="visible"/>
                                      </p:to>
                                    </p:set>
                                    <p:animEffect transition="in" filter="wipe(left)">
                                      <p:cBhvr>
                                        <p:cTn id="47" dur="2000"/>
                                        <p:tgtEl>
                                          <p:spTgt spid="17"/>
                                        </p:tgtEl>
                                      </p:cBhvr>
                                    </p:animEffect>
                                  </p:childTnLst>
                                </p:cTn>
                              </p:par>
                            </p:childTnLst>
                          </p:cTn>
                        </p:par>
                        <p:par>
                          <p:cTn id="48" fill="hold">
                            <p:stCondLst>
                              <p:cond delay="4000"/>
                            </p:stCondLst>
                            <p:childTnLst>
                              <p:par>
                                <p:cTn id="49" presetID="53" presetClass="entr" presetSubtype="0" fill="hold" grpId="0" nodeType="afterEffect">
                                  <p:stCondLst>
                                    <p:cond delay="1000"/>
                                  </p:stCondLst>
                                  <p:childTnLst>
                                    <p:set>
                                      <p:cBhvr>
                                        <p:cTn id="50" dur="1" fill="hold">
                                          <p:stCondLst>
                                            <p:cond delay="0"/>
                                          </p:stCondLst>
                                        </p:cTn>
                                        <p:tgtEl>
                                          <p:spTgt spid="18"/>
                                        </p:tgtEl>
                                        <p:attrNameLst>
                                          <p:attrName>style.visibility</p:attrName>
                                        </p:attrNameLst>
                                      </p:cBhvr>
                                      <p:to>
                                        <p:strVal val="visible"/>
                                      </p:to>
                                    </p:set>
                                    <p:anim calcmode="lin" valueType="num">
                                      <p:cBhvr>
                                        <p:cTn id="51" dur="500" fill="hold"/>
                                        <p:tgtEl>
                                          <p:spTgt spid="18"/>
                                        </p:tgtEl>
                                        <p:attrNameLst>
                                          <p:attrName>ppt_w</p:attrName>
                                        </p:attrNameLst>
                                      </p:cBhvr>
                                      <p:tavLst>
                                        <p:tav tm="0">
                                          <p:val>
                                            <p:fltVal val="0"/>
                                          </p:val>
                                        </p:tav>
                                        <p:tav tm="100000">
                                          <p:val>
                                            <p:strVal val="#ppt_w"/>
                                          </p:val>
                                        </p:tav>
                                      </p:tavLst>
                                    </p:anim>
                                    <p:anim calcmode="lin" valueType="num">
                                      <p:cBhvr>
                                        <p:cTn id="52" dur="500" fill="hold"/>
                                        <p:tgtEl>
                                          <p:spTgt spid="18"/>
                                        </p:tgtEl>
                                        <p:attrNameLst>
                                          <p:attrName>ppt_h</p:attrName>
                                        </p:attrNameLst>
                                      </p:cBhvr>
                                      <p:tavLst>
                                        <p:tav tm="0">
                                          <p:val>
                                            <p:fltVal val="0"/>
                                          </p:val>
                                        </p:tav>
                                        <p:tav tm="100000">
                                          <p:val>
                                            <p:strVal val="#ppt_h"/>
                                          </p:val>
                                        </p:tav>
                                      </p:tavLst>
                                    </p:anim>
                                    <p:animEffect transition="in" filter="fade">
                                      <p:cBhvr>
                                        <p:cTn id="53" dur="500"/>
                                        <p:tgtEl>
                                          <p:spTgt spid="18"/>
                                        </p:tgtEl>
                                      </p:cBhvr>
                                    </p:animEffect>
                                  </p:childTnLst>
                                </p:cTn>
                              </p:par>
                            </p:childTnLst>
                          </p:cTn>
                        </p:par>
                        <p:par>
                          <p:cTn id="54" fill="hold">
                            <p:stCondLst>
                              <p:cond delay="5500"/>
                            </p:stCondLst>
                            <p:childTnLst>
                              <p:par>
                                <p:cTn id="55" presetID="22" presetClass="entr" presetSubtype="8" fill="hold" grpId="0" nodeType="afterEffect">
                                  <p:stCondLst>
                                    <p:cond delay="50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2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p:bldP spid="15" grpId="0" animBg="1"/>
      <p:bldP spid="16" grpId="0" animBg="1"/>
      <p:bldP spid="17" grpId="0" animBg="1"/>
      <p:bldP spid="18" grpId="0" animBg="1"/>
      <p:bldP spid="1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内容占位符 2"/>
          <p:cNvSpPr txBox="1">
            <a:spLocks/>
          </p:cNvSpPr>
          <p:nvPr/>
        </p:nvSpPr>
        <p:spPr bwMode="auto">
          <a:xfrm>
            <a:off x="450407" y="1637917"/>
            <a:ext cx="8539481" cy="2669003"/>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a:lnSpc>
                <a:spcPct val="120000"/>
              </a:lnSpc>
            </a:pPr>
            <a:r>
              <a:rPr lang="zh-CN" altLang="en-US" sz="2400" dirty="0"/>
              <a:t>传统软件开发方法存在的问题</a:t>
            </a:r>
            <a:endParaRPr lang="en-US" altLang="zh-CN" sz="2400" dirty="0"/>
          </a:p>
          <a:p>
            <a:pPr lvl="1">
              <a:lnSpc>
                <a:spcPct val="120000"/>
              </a:lnSpc>
            </a:pPr>
            <a:r>
              <a:rPr lang="zh-CN" altLang="en-US" sz="2400" dirty="0"/>
              <a:t>传统软件开发方法无法实现从问题空间到解空间的</a:t>
            </a:r>
            <a:r>
              <a:rPr lang="zh-CN" altLang="en-US" sz="2400" dirty="0">
                <a:solidFill>
                  <a:srgbClr val="FF0000"/>
                </a:solidFill>
              </a:rPr>
              <a:t>直接映射</a:t>
            </a:r>
            <a:r>
              <a:rPr lang="zh-CN" altLang="en-US" sz="2400" dirty="0"/>
              <a:t>；</a:t>
            </a:r>
            <a:endParaRPr lang="en-US" altLang="zh-CN" sz="2400" dirty="0"/>
          </a:p>
          <a:p>
            <a:pPr lvl="1">
              <a:lnSpc>
                <a:spcPct val="120000"/>
              </a:lnSpc>
            </a:pPr>
            <a:r>
              <a:rPr lang="zh-CN" altLang="en-US" sz="2400" dirty="0"/>
              <a:t>传统软件开发方法无法实现高效的</a:t>
            </a:r>
            <a:r>
              <a:rPr lang="zh-CN" altLang="en-US" sz="2400" dirty="0">
                <a:solidFill>
                  <a:srgbClr val="FF0000"/>
                </a:solidFill>
              </a:rPr>
              <a:t>软件复用</a:t>
            </a:r>
            <a:r>
              <a:rPr lang="zh-CN" altLang="en-US" sz="2400" dirty="0"/>
              <a:t>；</a:t>
            </a:r>
            <a:endParaRPr lang="en-US" altLang="zh-CN" sz="2400" dirty="0"/>
          </a:p>
          <a:p>
            <a:pPr lvl="1">
              <a:lnSpc>
                <a:spcPct val="120000"/>
              </a:lnSpc>
            </a:pPr>
            <a:r>
              <a:rPr lang="zh-CN" altLang="en-US" sz="2400" dirty="0"/>
              <a:t>传统软件开发方法难以实现从分析到设计的</a:t>
            </a:r>
            <a:r>
              <a:rPr lang="zh-CN" altLang="en-US" sz="2400" dirty="0">
                <a:solidFill>
                  <a:srgbClr val="FF0000"/>
                </a:solidFill>
              </a:rPr>
              <a:t>直接过渡</a:t>
            </a:r>
            <a:r>
              <a:rPr lang="zh-CN" altLang="en-US" sz="2400" dirty="0"/>
              <a:t>。</a:t>
            </a:r>
            <a:endParaRPr lang="en-US" altLang="zh-CN" sz="2400" dirty="0"/>
          </a:p>
          <a:p>
            <a:pPr lvl="1">
              <a:lnSpc>
                <a:spcPct val="120000"/>
              </a:lnSpc>
            </a:pPr>
            <a:endParaRPr lang="zh-CN" altLang="en-US" sz="2400" dirty="0"/>
          </a:p>
        </p:txBody>
      </p:sp>
      <p:sp>
        <p:nvSpPr>
          <p:cNvPr id="21" name="AutoShape 25"/>
          <p:cNvSpPr>
            <a:spLocks noChangeArrowheads="1"/>
          </p:cNvSpPr>
          <p:nvPr/>
        </p:nvSpPr>
        <p:spPr bwMode="auto">
          <a:xfrm>
            <a:off x="3786188" y="4857750"/>
            <a:ext cx="1717675" cy="765175"/>
          </a:xfrm>
          <a:prstGeom prst="cloudCallout">
            <a:avLst>
              <a:gd name="adj1" fmla="val -51019"/>
              <a:gd name="adj2" fmla="val -829"/>
            </a:avLst>
          </a:prstGeom>
          <a:solidFill>
            <a:schemeClr val="tx2">
              <a:lumMod val="40000"/>
              <a:lumOff val="60000"/>
            </a:schemeClr>
          </a:solidFill>
          <a:ln w="9525">
            <a:solidFill>
              <a:schemeClr val="tx1"/>
            </a:solidFill>
            <a:round/>
            <a:headEnd/>
            <a:tailEnd/>
          </a:ln>
          <a:effectLst/>
        </p:spPr>
        <p:txBody>
          <a:bodyPr/>
          <a:lstStyle/>
          <a:p>
            <a:pPr algn="ctr">
              <a:lnSpc>
                <a:spcPct val="140000"/>
              </a:lnSpc>
              <a:spcBef>
                <a:spcPct val="50000"/>
              </a:spcBef>
              <a:defRPr/>
            </a:pPr>
            <a:r>
              <a:rPr lang="zh-CN" altLang="en-US" sz="1800" dirty="0">
                <a:solidFill>
                  <a:schemeClr val="tx1"/>
                </a:solidFill>
                <a:ea typeface="宋体" pitchFamily="2" charset="-122"/>
              </a:rPr>
              <a:t>复杂转换</a:t>
            </a:r>
            <a:endParaRPr lang="en-US" altLang="zh-CN" sz="1800" dirty="0">
              <a:solidFill>
                <a:schemeClr val="tx1"/>
              </a:solidFill>
              <a:ea typeface="宋体" pitchFamily="2" charset="-122"/>
            </a:endParaRPr>
          </a:p>
        </p:txBody>
      </p:sp>
      <p:sp>
        <p:nvSpPr>
          <p:cNvPr id="22" name="AutoShape 27"/>
          <p:cNvSpPr>
            <a:spLocks noChangeArrowheads="1"/>
          </p:cNvSpPr>
          <p:nvPr/>
        </p:nvSpPr>
        <p:spPr bwMode="auto">
          <a:xfrm>
            <a:off x="2720975" y="5073650"/>
            <a:ext cx="760413" cy="360363"/>
          </a:xfrm>
          <a:prstGeom prst="rightArrow">
            <a:avLst>
              <a:gd name="adj1" fmla="val 50000"/>
              <a:gd name="adj2" fmla="val 52753"/>
            </a:avLst>
          </a:prstGeom>
          <a:solidFill>
            <a:schemeClr val="tx2">
              <a:lumMod val="40000"/>
              <a:lumOff val="60000"/>
            </a:schemeClr>
          </a:solidFill>
          <a:ln w="9525">
            <a:noFill/>
            <a:miter lim="800000"/>
            <a:headEnd/>
            <a:tailEnd/>
          </a:ln>
        </p:spPr>
        <p:txBody>
          <a:bodyPr wrap="none" anchor="ctr"/>
          <a:lstStyle/>
          <a:p>
            <a:pPr>
              <a:defRPr/>
            </a:pPr>
            <a:endParaRPr lang="zh-CN" altLang="en-US">
              <a:solidFill>
                <a:schemeClr val="tx1"/>
              </a:solidFill>
            </a:endParaRPr>
          </a:p>
        </p:txBody>
      </p:sp>
      <p:sp>
        <p:nvSpPr>
          <p:cNvPr id="23" name="Text Box 29"/>
          <p:cNvSpPr txBox="1">
            <a:spLocks noChangeArrowheads="1"/>
          </p:cNvSpPr>
          <p:nvPr/>
        </p:nvSpPr>
        <p:spPr bwMode="auto">
          <a:xfrm>
            <a:off x="1281113" y="4929188"/>
            <a:ext cx="1296987" cy="641350"/>
          </a:xfrm>
          <a:prstGeom prst="rect">
            <a:avLst/>
          </a:prstGeom>
          <a:solidFill>
            <a:schemeClr val="tx2">
              <a:lumMod val="40000"/>
              <a:lumOff val="60000"/>
            </a:schemeClr>
          </a:solidFill>
          <a:ln w="9525">
            <a:noFill/>
            <a:miter lim="800000"/>
            <a:headEnd/>
            <a:tailEnd/>
          </a:ln>
          <a:effectLst>
            <a:outerShdw sx="1000" sy="1000" algn="ctr" rotWithShape="0">
              <a:srgbClr val="663300"/>
            </a:outerShdw>
          </a:effectLst>
        </p:spPr>
        <p:txBody>
          <a:bodyPr>
            <a:spAutoFit/>
          </a:bodyPr>
          <a:lstStyle/>
          <a:p>
            <a:pPr algn="ctr">
              <a:defRPr/>
            </a:pPr>
            <a:r>
              <a:rPr lang="zh-CN" altLang="en-US" sz="1800" dirty="0">
                <a:solidFill>
                  <a:schemeClr val="tx1"/>
                </a:solidFill>
                <a:ea typeface="宋体" pitchFamily="2" charset="-122"/>
              </a:rPr>
              <a:t>分析文档</a:t>
            </a:r>
          </a:p>
          <a:p>
            <a:pPr algn="ctr">
              <a:defRPr/>
            </a:pPr>
            <a:r>
              <a:rPr lang="zh-CN" altLang="en-US" sz="1800" dirty="0">
                <a:solidFill>
                  <a:schemeClr val="tx1"/>
                </a:solidFill>
                <a:ea typeface="宋体" pitchFamily="2" charset="-122"/>
              </a:rPr>
              <a:t>（</a:t>
            </a:r>
            <a:r>
              <a:rPr lang="en-US" altLang="zh-CN" sz="1800" dirty="0">
                <a:solidFill>
                  <a:schemeClr val="tx1"/>
                </a:solidFill>
                <a:ea typeface="宋体" pitchFamily="2" charset="-122"/>
              </a:rPr>
              <a:t>DFD</a:t>
            </a:r>
            <a:r>
              <a:rPr lang="zh-CN" altLang="en-US" sz="1800" dirty="0">
                <a:solidFill>
                  <a:schemeClr val="tx1"/>
                </a:solidFill>
                <a:ea typeface="宋体" pitchFamily="2" charset="-122"/>
              </a:rPr>
              <a:t>）</a:t>
            </a:r>
            <a:endParaRPr lang="zh-CN" altLang="en-US" sz="1800" b="0" dirty="0">
              <a:solidFill>
                <a:schemeClr val="tx1"/>
              </a:solidFill>
              <a:ea typeface="宋体" pitchFamily="2" charset="-122"/>
            </a:endParaRPr>
          </a:p>
        </p:txBody>
      </p:sp>
      <p:sp>
        <p:nvSpPr>
          <p:cNvPr id="24" name="Text Box 33"/>
          <p:cNvSpPr txBox="1">
            <a:spLocks noChangeArrowheads="1"/>
          </p:cNvSpPr>
          <p:nvPr/>
        </p:nvSpPr>
        <p:spPr bwMode="auto">
          <a:xfrm>
            <a:off x="6394450" y="4914900"/>
            <a:ext cx="1296988" cy="641350"/>
          </a:xfrm>
          <a:prstGeom prst="rect">
            <a:avLst/>
          </a:prstGeom>
          <a:solidFill>
            <a:schemeClr val="tx2">
              <a:lumMod val="40000"/>
              <a:lumOff val="60000"/>
            </a:schemeClr>
          </a:solidFill>
          <a:ln w="9525">
            <a:noFill/>
            <a:miter lim="800000"/>
            <a:headEnd/>
            <a:tailEnd/>
          </a:ln>
          <a:effectLst>
            <a:outerShdw sx="1000" sy="1000" algn="ctr" rotWithShape="0">
              <a:srgbClr val="663300"/>
            </a:outerShdw>
          </a:effectLst>
        </p:spPr>
        <p:txBody>
          <a:bodyPr>
            <a:spAutoFit/>
          </a:bodyPr>
          <a:lstStyle/>
          <a:p>
            <a:pPr algn="ctr">
              <a:defRPr/>
            </a:pPr>
            <a:r>
              <a:rPr lang="zh-CN" altLang="en-US" sz="1800" dirty="0">
                <a:solidFill>
                  <a:schemeClr val="tx1"/>
                </a:solidFill>
                <a:ea typeface="宋体" pitchFamily="2" charset="-122"/>
              </a:rPr>
              <a:t>设计文档</a:t>
            </a:r>
          </a:p>
          <a:p>
            <a:pPr algn="ctr">
              <a:defRPr/>
            </a:pPr>
            <a:r>
              <a:rPr lang="en-US" altLang="zh-CN" sz="1800" dirty="0">
                <a:solidFill>
                  <a:schemeClr val="tx1"/>
                </a:solidFill>
                <a:ea typeface="宋体" pitchFamily="2" charset="-122"/>
              </a:rPr>
              <a:t>(SC)</a:t>
            </a:r>
          </a:p>
        </p:txBody>
      </p:sp>
      <p:sp>
        <p:nvSpPr>
          <p:cNvPr id="25" name="AutoShape 34"/>
          <p:cNvSpPr>
            <a:spLocks noChangeArrowheads="1"/>
          </p:cNvSpPr>
          <p:nvPr/>
        </p:nvSpPr>
        <p:spPr bwMode="auto">
          <a:xfrm>
            <a:off x="5602288" y="5073650"/>
            <a:ext cx="760412" cy="360363"/>
          </a:xfrm>
          <a:prstGeom prst="rightArrow">
            <a:avLst>
              <a:gd name="adj1" fmla="val 50000"/>
              <a:gd name="adj2" fmla="val 52753"/>
            </a:avLst>
          </a:prstGeom>
          <a:solidFill>
            <a:schemeClr val="tx2">
              <a:lumMod val="40000"/>
              <a:lumOff val="60000"/>
            </a:schemeClr>
          </a:solidFill>
          <a:ln w="9525">
            <a:noFill/>
            <a:miter lim="800000"/>
            <a:headEnd/>
            <a:tailEnd/>
          </a:ln>
        </p:spPr>
        <p:txBody>
          <a:bodyPr wrap="none" anchor="ctr"/>
          <a:lstStyle/>
          <a:p>
            <a:pPr>
              <a:defRPr/>
            </a:pPr>
            <a:endParaRPr lang="zh-CN" altLang="en-US">
              <a:solidFill>
                <a:schemeClr val="tx1"/>
              </a:solidFill>
            </a:endParaRPr>
          </a:p>
        </p:txBody>
      </p:sp>
      <p:sp>
        <p:nvSpPr>
          <p:cNvPr id="13" name="内容占位符 2"/>
          <p:cNvSpPr>
            <a:spLocks noGrp="1"/>
          </p:cNvSpPr>
          <p:nvPr>
            <p:ph idx="1"/>
          </p:nvPr>
        </p:nvSpPr>
        <p:spPr>
          <a:xfrm>
            <a:off x="450407" y="1073247"/>
            <a:ext cx="7772400" cy="506264"/>
          </a:xfrm>
        </p:spPr>
        <p:txBody>
          <a:bodyPr>
            <a:normAutofit/>
          </a:bodyPr>
          <a:lstStyle/>
          <a:p>
            <a:pPr marL="0" indent="0">
              <a:buNone/>
            </a:pPr>
            <a:r>
              <a:rPr lang="zh-CN" altLang="en-US" sz="2400" dirty="0">
                <a:solidFill>
                  <a:srgbClr val="0070C0"/>
                </a:solidFill>
              </a:rPr>
              <a:t>（二）面向对象方法</a:t>
            </a:r>
          </a:p>
          <a:p>
            <a:pPr marL="0" indent="0">
              <a:buNone/>
            </a:pPr>
            <a:endParaRPr lang="en-US" altLang="zh-CN" sz="2400" dirty="0">
              <a:solidFill>
                <a:srgbClr val="0070C0"/>
              </a:solidFill>
            </a:endParaRPr>
          </a:p>
        </p:txBody>
      </p:sp>
      <p:sp>
        <p:nvSpPr>
          <p:cNvPr id="14" name="标题 1"/>
          <p:cNvSpPr>
            <a:spLocks noGrp="1"/>
          </p:cNvSpPr>
          <p:nvPr>
            <p:ph type="title"/>
          </p:nvPr>
        </p:nvSpPr>
        <p:spPr>
          <a:xfrm>
            <a:off x="777509" y="317559"/>
            <a:ext cx="7772400" cy="711122"/>
          </a:xfrm>
        </p:spPr>
        <p:txBody>
          <a:bodyPr/>
          <a:lstStyle/>
          <a:p>
            <a:r>
              <a:rPr lang="zh-CN" altLang="en-US" dirty="0"/>
              <a:t>六、软件方法简介</a:t>
            </a:r>
          </a:p>
        </p:txBody>
      </p:sp>
    </p:spTree>
    <p:extLst>
      <p:ext uri="{BB962C8B-B14F-4D97-AF65-F5344CB8AC3E}">
        <p14:creationId xmlns:p14="http://schemas.microsoft.com/office/powerpoint/2010/main" val="20814486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wipe(left)">
                                      <p:cBhvr>
                                        <p:cTn id="23" dur="500"/>
                                        <p:tgtEl>
                                          <p:spTgt spid="23"/>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1000"/>
                                        <p:tgtEl>
                                          <p:spTgt spid="22"/>
                                        </p:tgtEl>
                                      </p:cBhvr>
                                    </p:animEffect>
                                  </p:childTnLst>
                                </p:cTn>
                              </p:par>
                            </p:childTnLst>
                          </p:cTn>
                        </p:par>
                        <p:par>
                          <p:cTn id="28" fill="hold">
                            <p:stCondLst>
                              <p:cond delay="1500"/>
                            </p:stCondLst>
                            <p:childTnLst>
                              <p:par>
                                <p:cTn id="29" presetID="22" presetClass="entr" presetSubtype="8"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1000"/>
                                        <p:tgtEl>
                                          <p:spTgt spid="21"/>
                                        </p:tgtEl>
                                      </p:cBhvr>
                                    </p:animEffect>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left)">
                                      <p:cBhvr>
                                        <p:cTn id="35" dur="1000"/>
                                        <p:tgtEl>
                                          <p:spTgt spid="25"/>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ipe(left)">
                                      <p:cBhvr>
                                        <p:cTn id="39"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a:spLocks/>
          </p:cNvSpPr>
          <p:nvPr/>
        </p:nvSpPr>
        <p:spPr bwMode="auto">
          <a:xfrm>
            <a:off x="340516" y="1849567"/>
            <a:ext cx="8229600" cy="96106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a:lnSpc>
                <a:spcPct val="120000"/>
              </a:lnSpc>
            </a:pPr>
            <a:r>
              <a:rPr lang="zh-CN" altLang="en-US" sz="2400" dirty="0"/>
              <a:t>面向对象方法</a:t>
            </a:r>
            <a:r>
              <a:rPr lang="en-US" altLang="zh-CN" sz="2400" dirty="0"/>
              <a:t>OOSD (Object-Oriented Software Development）</a:t>
            </a:r>
            <a:r>
              <a:rPr lang="zh-CN" altLang="en-US" sz="2400" dirty="0"/>
              <a:t>是一种把面向对象的思想应用于软件开发过程，指导开发活动的系统方法。</a:t>
            </a:r>
            <a:endParaRPr lang="en-US" altLang="zh-CN" sz="2400" dirty="0"/>
          </a:p>
          <a:p>
            <a:pPr>
              <a:lnSpc>
                <a:spcPct val="120000"/>
              </a:lnSpc>
            </a:pPr>
            <a:endParaRPr lang="zh-CN" altLang="en-US" sz="2400" dirty="0"/>
          </a:p>
        </p:txBody>
      </p:sp>
      <p:grpSp>
        <p:nvGrpSpPr>
          <p:cNvPr id="12" name="Group 1064"/>
          <p:cNvGrpSpPr>
            <a:grpSpLocks/>
          </p:cNvGrpSpPr>
          <p:nvPr/>
        </p:nvGrpSpPr>
        <p:grpSpPr bwMode="auto">
          <a:xfrm>
            <a:off x="849367" y="3383675"/>
            <a:ext cx="7488238" cy="1871663"/>
            <a:chOff x="567" y="1616"/>
            <a:chExt cx="4717" cy="1179"/>
          </a:xfrm>
        </p:grpSpPr>
        <p:sp>
          <p:nvSpPr>
            <p:cNvPr id="13" name="Text Box 1034"/>
            <p:cNvSpPr txBox="1">
              <a:spLocks noChangeArrowheads="1"/>
            </p:cNvSpPr>
            <p:nvPr/>
          </p:nvSpPr>
          <p:spPr bwMode="auto">
            <a:xfrm>
              <a:off x="2381" y="1752"/>
              <a:ext cx="1043" cy="250"/>
            </a:xfrm>
            <a:prstGeom prst="rect">
              <a:avLst/>
            </a:prstGeom>
            <a:noFill/>
            <a:ln w="9525">
              <a:noFill/>
              <a:miter lim="800000"/>
              <a:headEnd/>
              <a:tailEnd/>
            </a:ln>
            <a:effectLst/>
          </p:spPr>
          <p:txBody>
            <a:bodyPr>
              <a:spAutoFit/>
            </a:bodyPr>
            <a:lstStyle/>
            <a:p>
              <a:pPr algn="ctr">
                <a:spcBef>
                  <a:spcPct val="50000"/>
                </a:spcBef>
                <a:defRPr/>
              </a:pPr>
              <a:r>
                <a:rPr lang="zh-CN" altLang="en-US" sz="2000">
                  <a:solidFill>
                    <a:schemeClr val="tx1"/>
                  </a:solidFill>
                  <a:effectLst>
                    <a:outerShdw blurRad="38100" dist="38100" dir="2700000" algn="tl">
                      <a:srgbClr val="C0C0C0"/>
                    </a:outerShdw>
                  </a:effectLst>
                </a:rPr>
                <a:t>自然、连续</a:t>
              </a:r>
            </a:p>
          </p:txBody>
        </p:sp>
        <p:grpSp>
          <p:nvGrpSpPr>
            <p:cNvPr id="14" name="Group 1040"/>
            <p:cNvGrpSpPr>
              <a:grpSpLocks/>
            </p:cNvGrpSpPr>
            <p:nvPr/>
          </p:nvGrpSpPr>
          <p:grpSpPr bwMode="auto">
            <a:xfrm>
              <a:off x="567" y="1661"/>
              <a:ext cx="1769" cy="1134"/>
              <a:chOff x="567" y="1661"/>
              <a:chExt cx="1769" cy="1134"/>
            </a:xfrm>
          </p:grpSpPr>
          <p:sp>
            <p:nvSpPr>
              <p:cNvPr id="43" name="Oval 1035"/>
              <p:cNvSpPr>
                <a:spLocks noChangeArrowheads="1"/>
              </p:cNvSpPr>
              <p:nvPr/>
            </p:nvSpPr>
            <p:spPr bwMode="auto">
              <a:xfrm>
                <a:off x="567" y="1661"/>
                <a:ext cx="1769" cy="1134"/>
              </a:xfrm>
              <a:prstGeom prst="ellipse">
                <a:avLst/>
              </a:prstGeom>
              <a:solidFill>
                <a:schemeClr val="tx2">
                  <a:lumMod val="40000"/>
                  <a:lumOff val="60000"/>
                </a:schemeClr>
              </a:solidFill>
              <a:ln w="9525">
                <a:solidFill>
                  <a:schemeClr val="hlink"/>
                </a:solidFill>
                <a:round/>
                <a:headEnd/>
                <a:tailEnd/>
              </a:ln>
            </p:spPr>
            <p:txBody>
              <a:bodyPr wrap="none" anchor="ctr"/>
              <a:lstStyle/>
              <a:p>
                <a:pPr>
                  <a:defRPr/>
                </a:pPr>
                <a:endParaRPr lang="zh-CN" altLang="en-US">
                  <a:solidFill>
                    <a:schemeClr val="tx1"/>
                  </a:solidFill>
                </a:endParaRPr>
              </a:p>
            </p:txBody>
          </p:sp>
          <p:sp>
            <p:nvSpPr>
              <p:cNvPr id="44" name="Text Box 1036"/>
              <p:cNvSpPr txBox="1">
                <a:spLocks noChangeArrowheads="1"/>
              </p:cNvSpPr>
              <p:nvPr/>
            </p:nvSpPr>
            <p:spPr bwMode="auto">
              <a:xfrm>
                <a:off x="884" y="1706"/>
                <a:ext cx="1179" cy="366"/>
              </a:xfrm>
              <a:prstGeom prst="rect">
                <a:avLst/>
              </a:prstGeom>
              <a:noFill/>
              <a:ln w="9525">
                <a:noFill/>
                <a:miter lim="800000"/>
                <a:headEnd/>
                <a:tailEnd/>
              </a:ln>
              <a:effectLst/>
            </p:spPr>
            <p:txBody>
              <a:bodyPr>
                <a:spAutoFit/>
              </a:bodyPr>
              <a:lstStyle/>
              <a:p>
                <a:pPr algn="ctr">
                  <a:defRPr/>
                </a:pPr>
                <a:r>
                  <a:rPr lang="zh-CN" altLang="en-US" sz="1600" dirty="0">
                    <a:solidFill>
                      <a:schemeClr val="tx1"/>
                    </a:solidFill>
                    <a:effectLst>
                      <a:outerShdw blurRad="38100" dist="38100" dir="2700000" algn="tl">
                        <a:srgbClr val="C0C0C0"/>
                      </a:outerShdw>
                    </a:effectLst>
                    <a:ea typeface="宋体" pitchFamily="2" charset="-122"/>
                  </a:rPr>
                  <a:t>问题空间</a:t>
                </a:r>
              </a:p>
              <a:p>
                <a:pPr algn="ctr">
                  <a:defRPr/>
                </a:pPr>
                <a:r>
                  <a:rPr lang="en-US" altLang="zh-CN" sz="1600" dirty="0">
                    <a:solidFill>
                      <a:schemeClr val="tx1"/>
                    </a:solidFill>
                    <a:effectLst>
                      <a:outerShdw blurRad="38100" dist="38100" dir="2700000" algn="tl">
                        <a:srgbClr val="C0C0C0"/>
                      </a:outerShdw>
                    </a:effectLst>
                    <a:ea typeface="宋体" pitchFamily="2" charset="-122"/>
                  </a:rPr>
                  <a:t>(</a:t>
                </a:r>
                <a:r>
                  <a:rPr lang="zh-CN" altLang="en-US" sz="1600" dirty="0">
                    <a:solidFill>
                      <a:schemeClr val="tx1"/>
                    </a:solidFill>
                    <a:effectLst>
                      <a:outerShdw blurRad="38100" dist="38100" dir="2700000" algn="tl">
                        <a:srgbClr val="C0C0C0"/>
                      </a:outerShdw>
                    </a:effectLst>
                    <a:ea typeface="宋体" pitchFamily="2" charset="-122"/>
                  </a:rPr>
                  <a:t>现实世界</a:t>
                </a:r>
                <a:r>
                  <a:rPr lang="en-US" altLang="zh-CN" sz="1600" dirty="0">
                    <a:solidFill>
                      <a:schemeClr val="tx1"/>
                    </a:solidFill>
                    <a:effectLst>
                      <a:outerShdw blurRad="38100" dist="38100" dir="2700000" algn="tl">
                        <a:srgbClr val="C0C0C0"/>
                      </a:outerShdw>
                    </a:effectLst>
                    <a:ea typeface="宋体" pitchFamily="2" charset="-122"/>
                  </a:rPr>
                  <a:t>)</a:t>
                </a:r>
                <a:endParaRPr lang="zh-CN" altLang="en-US" sz="1600" b="0" dirty="0">
                  <a:solidFill>
                    <a:schemeClr val="tx1"/>
                  </a:solidFill>
                  <a:effectLst>
                    <a:outerShdw blurRad="38100" dist="38100" dir="2700000" algn="tl">
                      <a:srgbClr val="C0C0C0"/>
                    </a:outerShdw>
                  </a:effectLst>
                  <a:ea typeface="宋体" pitchFamily="2" charset="-122"/>
                </a:endParaRPr>
              </a:p>
            </p:txBody>
          </p:sp>
        </p:grpSp>
        <p:sp>
          <p:nvSpPr>
            <p:cNvPr id="15" name="AutoShape 1037"/>
            <p:cNvSpPr>
              <a:spLocks noChangeArrowheads="1"/>
            </p:cNvSpPr>
            <p:nvPr/>
          </p:nvSpPr>
          <p:spPr bwMode="auto">
            <a:xfrm>
              <a:off x="2517" y="2069"/>
              <a:ext cx="862" cy="226"/>
            </a:xfrm>
            <a:prstGeom prst="rightArrow">
              <a:avLst>
                <a:gd name="adj1" fmla="val 50000"/>
                <a:gd name="adj2" fmla="val 95354"/>
              </a:avLst>
            </a:prstGeom>
            <a:solidFill>
              <a:schemeClr val="accent1"/>
            </a:solidFill>
            <a:ln w="28575">
              <a:solidFill>
                <a:srgbClr val="FFFF99"/>
              </a:solidFill>
              <a:miter lim="800000"/>
              <a:headEnd/>
              <a:tailEnd/>
            </a:ln>
          </p:spPr>
          <p:txBody>
            <a:bodyPr wrap="none" anchor="ctr"/>
            <a:lstStyle>
              <a:lvl1pPr eaLnBrk="0" hangingPunct="0">
                <a:defRPr kumimoji="1" sz="2800" b="1">
                  <a:solidFill>
                    <a:schemeClr val="bg1"/>
                  </a:solidFill>
                  <a:latin typeface="Times New Roman" panose="02020603050405020304" pitchFamily="18" charset="0"/>
                  <a:ea typeface="楷体_GB2312" pitchFamily="49" charset="-122"/>
                </a:defRPr>
              </a:lvl1pPr>
              <a:lvl2pPr marL="742950" indent="-285750" eaLnBrk="0" hangingPunct="0">
                <a:defRPr kumimoji="1" sz="2800" b="1">
                  <a:solidFill>
                    <a:schemeClr val="bg1"/>
                  </a:solidFill>
                  <a:latin typeface="Times New Roman" panose="02020603050405020304" pitchFamily="18" charset="0"/>
                  <a:ea typeface="楷体_GB2312" pitchFamily="49" charset="-122"/>
                </a:defRPr>
              </a:lvl2pPr>
              <a:lvl3pPr marL="1143000" indent="-228600" eaLnBrk="0" hangingPunct="0">
                <a:defRPr kumimoji="1" sz="2800" b="1">
                  <a:solidFill>
                    <a:schemeClr val="bg1"/>
                  </a:solidFill>
                  <a:latin typeface="Times New Roman" panose="02020603050405020304" pitchFamily="18" charset="0"/>
                  <a:ea typeface="楷体_GB2312" pitchFamily="49" charset="-122"/>
                </a:defRPr>
              </a:lvl3pPr>
              <a:lvl4pPr marL="1600200" indent="-228600" eaLnBrk="0" hangingPunct="0">
                <a:defRPr kumimoji="1" sz="2800" b="1">
                  <a:solidFill>
                    <a:schemeClr val="bg1"/>
                  </a:solidFill>
                  <a:latin typeface="Times New Roman" panose="02020603050405020304" pitchFamily="18" charset="0"/>
                  <a:ea typeface="楷体_GB2312" pitchFamily="49" charset="-122"/>
                </a:defRPr>
              </a:lvl4pPr>
              <a:lvl5pPr marL="2057400" indent="-228600" eaLnBrk="0" hangingPunct="0">
                <a:defRPr kumimoji="1" sz="2800" b="1">
                  <a:solidFill>
                    <a:schemeClr val="bg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nvGrpSpPr>
            <p:cNvPr id="16" name="Group 1041"/>
            <p:cNvGrpSpPr>
              <a:grpSpLocks/>
            </p:cNvGrpSpPr>
            <p:nvPr/>
          </p:nvGrpSpPr>
          <p:grpSpPr bwMode="auto">
            <a:xfrm>
              <a:off x="3515" y="1616"/>
              <a:ext cx="1769" cy="1134"/>
              <a:chOff x="3515" y="1616"/>
              <a:chExt cx="1769" cy="1134"/>
            </a:xfrm>
          </p:grpSpPr>
          <p:sp>
            <p:nvSpPr>
              <p:cNvPr id="41" name="Oval 1038"/>
              <p:cNvSpPr>
                <a:spLocks noChangeArrowheads="1"/>
              </p:cNvSpPr>
              <p:nvPr/>
            </p:nvSpPr>
            <p:spPr bwMode="auto">
              <a:xfrm>
                <a:off x="3515" y="1616"/>
                <a:ext cx="1769" cy="1134"/>
              </a:xfrm>
              <a:prstGeom prst="ellipse">
                <a:avLst/>
              </a:prstGeom>
              <a:solidFill>
                <a:schemeClr val="tx2">
                  <a:lumMod val="40000"/>
                  <a:lumOff val="60000"/>
                </a:schemeClr>
              </a:solidFill>
              <a:ln w="9525">
                <a:solidFill>
                  <a:schemeClr val="hlink"/>
                </a:solidFill>
                <a:round/>
                <a:headEnd/>
                <a:tailEnd/>
              </a:ln>
            </p:spPr>
            <p:txBody>
              <a:bodyPr wrap="none" anchor="ctr"/>
              <a:lstStyle/>
              <a:p>
                <a:pPr>
                  <a:defRPr/>
                </a:pPr>
                <a:endParaRPr lang="zh-CN" altLang="en-US">
                  <a:solidFill>
                    <a:schemeClr val="tx1"/>
                  </a:solidFill>
                </a:endParaRPr>
              </a:p>
            </p:txBody>
          </p:sp>
          <p:sp>
            <p:nvSpPr>
              <p:cNvPr id="42" name="Text Box 1039"/>
              <p:cNvSpPr txBox="1">
                <a:spLocks noChangeArrowheads="1"/>
              </p:cNvSpPr>
              <p:nvPr/>
            </p:nvSpPr>
            <p:spPr bwMode="auto">
              <a:xfrm>
                <a:off x="3832" y="1661"/>
                <a:ext cx="1179" cy="366"/>
              </a:xfrm>
              <a:prstGeom prst="rect">
                <a:avLst/>
              </a:prstGeom>
              <a:noFill/>
              <a:ln w="9525">
                <a:noFill/>
                <a:miter lim="800000"/>
                <a:headEnd/>
                <a:tailEnd/>
              </a:ln>
              <a:effectLst/>
            </p:spPr>
            <p:txBody>
              <a:bodyPr>
                <a:spAutoFit/>
              </a:bodyPr>
              <a:lstStyle/>
              <a:p>
                <a:pPr algn="ctr">
                  <a:defRPr/>
                </a:pPr>
                <a:r>
                  <a:rPr lang="zh-CN" altLang="en-US" sz="1600" dirty="0">
                    <a:solidFill>
                      <a:schemeClr val="tx1"/>
                    </a:solidFill>
                    <a:effectLst>
                      <a:outerShdw blurRad="38100" dist="38100" dir="2700000" algn="tl">
                        <a:srgbClr val="C0C0C0"/>
                      </a:outerShdw>
                    </a:effectLst>
                    <a:ea typeface="宋体" pitchFamily="2" charset="-122"/>
                  </a:rPr>
                  <a:t>解空间</a:t>
                </a:r>
              </a:p>
              <a:p>
                <a:pPr algn="ctr">
                  <a:defRPr/>
                </a:pPr>
                <a:r>
                  <a:rPr lang="en-US" altLang="zh-CN" sz="1600" dirty="0">
                    <a:solidFill>
                      <a:schemeClr val="tx1"/>
                    </a:solidFill>
                    <a:effectLst>
                      <a:outerShdw blurRad="38100" dist="38100" dir="2700000" algn="tl">
                        <a:srgbClr val="C0C0C0"/>
                      </a:outerShdw>
                    </a:effectLst>
                    <a:ea typeface="宋体" pitchFamily="2" charset="-122"/>
                  </a:rPr>
                  <a:t>(</a:t>
                </a:r>
                <a:r>
                  <a:rPr lang="zh-CN" altLang="en-US" sz="1600" dirty="0">
                    <a:solidFill>
                      <a:schemeClr val="tx1"/>
                    </a:solidFill>
                    <a:effectLst>
                      <a:outerShdw blurRad="38100" dist="38100" dir="2700000" algn="tl">
                        <a:srgbClr val="C0C0C0"/>
                      </a:outerShdw>
                    </a:effectLst>
                    <a:ea typeface="宋体" pitchFamily="2" charset="-122"/>
                  </a:rPr>
                  <a:t>软件系统</a:t>
                </a:r>
                <a:r>
                  <a:rPr lang="en-US" altLang="zh-CN" sz="1600" dirty="0">
                    <a:solidFill>
                      <a:schemeClr val="tx1"/>
                    </a:solidFill>
                    <a:effectLst>
                      <a:outerShdw blurRad="38100" dist="38100" dir="2700000" algn="tl">
                        <a:srgbClr val="C0C0C0"/>
                      </a:outerShdw>
                    </a:effectLst>
                    <a:ea typeface="宋体" pitchFamily="2" charset="-122"/>
                  </a:rPr>
                  <a:t>)</a:t>
                </a:r>
              </a:p>
            </p:txBody>
          </p:sp>
        </p:grpSp>
        <p:grpSp>
          <p:nvGrpSpPr>
            <p:cNvPr id="17" name="Group 1044"/>
            <p:cNvGrpSpPr>
              <a:grpSpLocks/>
            </p:cNvGrpSpPr>
            <p:nvPr/>
          </p:nvGrpSpPr>
          <p:grpSpPr bwMode="auto">
            <a:xfrm>
              <a:off x="884" y="2160"/>
              <a:ext cx="544" cy="237"/>
              <a:chOff x="703" y="2160"/>
              <a:chExt cx="544" cy="237"/>
            </a:xfrm>
          </p:grpSpPr>
          <p:sp>
            <p:nvSpPr>
              <p:cNvPr id="39" name="AutoShape 1042"/>
              <p:cNvSpPr>
                <a:spLocks noChangeArrowheads="1"/>
              </p:cNvSpPr>
              <p:nvPr/>
            </p:nvSpPr>
            <p:spPr bwMode="auto">
              <a:xfrm>
                <a:off x="839" y="2160"/>
                <a:ext cx="91" cy="91"/>
              </a:xfrm>
              <a:prstGeom prst="flowChartConnector">
                <a:avLst/>
              </a:prstGeom>
              <a:solidFill>
                <a:srgbClr val="FF0000"/>
              </a:solidFill>
              <a:ln w="9525">
                <a:solidFill>
                  <a:schemeClr val="tx1"/>
                </a:solidFill>
                <a:round/>
                <a:headEnd/>
                <a:tailEnd/>
              </a:ln>
            </p:spPr>
            <p:txBody>
              <a:bodyPr wrap="none" anchor="ctr"/>
              <a:lstStyle>
                <a:lvl1pPr eaLnBrk="0" hangingPunct="0">
                  <a:defRPr kumimoji="1" sz="2800" b="1">
                    <a:solidFill>
                      <a:schemeClr val="bg1"/>
                    </a:solidFill>
                    <a:latin typeface="Times New Roman" panose="02020603050405020304" pitchFamily="18" charset="0"/>
                    <a:ea typeface="楷体_GB2312" pitchFamily="49" charset="-122"/>
                  </a:defRPr>
                </a:lvl1pPr>
                <a:lvl2pPr marL="742950" indent="-285750" eaLnBrk="0" hangingPunct="0">
                  <a:defRPr kumimoji="1" sz="2800" b="1">
                    <a:solidFill>
                      <a:schemeClr val="bg1"/>
                    </a:solidFill>
                    <a:latin typeface="Times New Roman" panose="02020603050405020304" pitchFamily="18" charset="0"/>
                    <a:ea typeface="楷体_GB2312" pitchFamily="49" charset="-122"/>
                  </a:defRPr>
                </a:lvl2pPr>
                <a:lvl3pPr marL="1143000" indent="-228600" eaLnBrk="0" hangingPunct="0">
                  <a:defRPr kumimoji="1" sz="2800" b="1">
                    <a:solidFill>
                      <a:schemeClr val="bg1"/>
                    </a:solidFill>
                    <a:latin typeface="Times New Roman" panose="02020603050405020304" pitchFamily="18" charset="0"/>
                    <a:ea typeface="楷体_GB2312" pitchFamily="49" charset="-122"/>
                  </a:defRPr>
                </a:lvl3pPr>
                <a:lvl4pPr marL="1600200" indent="-228600" eaLnBrk="0" hangingPunct="0">
                  <a:defRPr kumimoji="1" sz="2800" b="1">
                    <a:solidFill>
                      <a:schemeClr val="bg1"/>
                    </a:solidFill>
                    <a:latin typeface="Times New Roman" panose="02020603050405020304" pitchFamily="18" charset="0"/>
                    <a:ea typeface="楷体_GB2312" pitchFamily="49" charset="-122"/>
                  </a:defRPr>
                </a:lvl4pPr>
                <a:lvl5pPr marL="2057400" indent="-228600" eaLnBrk="0" hangingPunct="0">
                  <a:defRPr kumimoji="1" sz="2800" b="1">
                    <a:solidFill>
                      <a:schemeClr val="bg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40" name="Text Box 1043"/>
              <p:cNvSpPr txBox="1">
                <a:spLocks noChangeArrowheads="1"/>
              </p:cNvSpPr>
              <p:nvPr/>
            </p:nvSpPr>
            <p:spPr bwMode="auto">
              <a:xfrm>
                <a:off x="703" y="2205"/>
                <a:ext cx="5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bg1"/>
                    </a:solidFill>
                    <a:latin typeface="Times New Roman" panose="02020603050405020304" pitchFamily="18" charset="0"/>
                    <a:ea typeface="楷体_GB2312" pitchFamily="49" charset="-122"/>
                  </a:defRPr>
                </a:lvl1pPr>
                <a:lvl2pPr marL="742950" indent="-285750" eaLnBrk="0" hangingPunct="0">
                  <a:defRPr kumimoji="1" sz="2800" b="1">
                    <a:solidFill>
                      <a:schemeClr val="bg1"/>
                    </a:solidFill>
                    <a:latin typeface="Times New Roman" panose="02020603050405020304" pitchFamily="18" charset="0"/>
                    <a:ea typeface="楷体_GB2312" pitchFamily="49" charset="-122"/>
                  </a:defRPr>
                </a:lvl2pPr>
                <a:lvl3pPr marL="1143000" indent="-228600" eaLnBrk="0" hangingPunct="0">
                  <a:defRPr kumimoji="1" sz="2800" b="1">
                    <a:solidFill>
                      <a:schemeClr val="bg1"/>
                    </a:solidFill>
                    <a:latin typeface="Times New Roman" panose="02020603050405020304" pitchFamily="18" charset="0"/>
                    <a:ea typeface="楷体_GB2312" pitchFamily="49" charset="-122"/>
                  </a:defRPr>
                </a:lvl3pPr>
                <a:lvl4pPr marL="1600200" indent="-228600" eaLnBrk="0" hangingPunct="0">
                  <a:defRPr kumimoji="1" sz="2800" b="1">
                    <a:solidFill>
                      <a:schemeClr val="bg1"/>
                    </a:solidFill>
                    <a:latin typeface="Times New Roman" panose="02020603050405020304" pitchFamily="18" charset="0"/>
                    <a:ea typeface="楷体_GB2312" pitchFamily="49" charset="-122"/>
                  </a:defRPr>
                </a:lvl4pPr>
                <a:lvl5pPr marL="2057400" indent="-228600" eaLnBrk="0" hangingPunct="0">
                  <a:defRPr kumimoji="1" sz="2800" b="1">
                    <a:solidFill>
                      <a:schemeClr val="bg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9pPr>
              </a:lstStyle>
              <a:p>
                <a:pPr eaLnBrk="1" hangingPunct="1">
                  <a:spcBef>
                    <a:spcPct val="50000"/>
                  </a:spcBef>
                </a:pPr>
                <a:r>
                  <a:rPr lang="zh-CN" altLang="en-US" sz="1400">
                    <a:solidFill>
                      <a:schemeClr val="tx1"/>
                    </a:solidFill>
                    <a:ea typeface="宋体" panose="02010600030101010101" pitchFamily="2" charset="-122"/>
                  </a:rPr>
                  <a:t>实体</a:t>
                </a:r>
                <a:r>
                  <a:rPr lang="en-US" altLang="zh-CN" sz="1400">
                    <a:solidFill>
                      <a:schemeClr val="tx1"/>
                    </a:solidFill>
                    <a:ea typeface="宋体" panose="02010600030101010101" pitchFamily="2" charset="-122"/>
                  </a:rPr>
                  <a:t>1</a:t>
                </a:r>
              </a:p>
            </p:txBody>
          </p:sp>
        </p:grpSp>
        <p:grpSp>
          <p:nvGrpSpPr>
            <p:cNvPr id="18" name="Group 1045"/>
            <p:cNvGrpSpPr>
              <a:grpSpLocks/>
            </p:cNvGrpSpPr>
            <p:nvPr/>
          </p:nvGrpSpPr>
          <p:grpSpPr bwMode="auto">
            <a:xfrm>
              <a:off x="1242" y="2478"/>
              <a:ext cx="544" cy="275"/>
              <a:chOff x="698" y="2160"/>
              <a:chExt cx="544" cy="275"/>
            </a:xfrm>
          </p:grpSpPr>
          <p:sp>
            <p:nvSpPr>
              <p:cNvPr id="37" name="AutoShape 1046"/>
              <p:cNvSpPr>
                <a:spLocks noChangeArrowheads="1"/>
              </p:cNvSpPr>
              <p:nvPr/>
            </p:nvSpPr>
            <p:spPr bwMode="auto">
              <a:xfrm>
                <a:off x="839" y="2160"/>
                <a:ext cx="91" cy="91"/>
              </a:xfrm>
              <a:prstGeom prst="flowChartConnector">
                <a:avLst/>
              </a:prstGeom>
              <a:solidFill>
                <a:srgbClr val="FF0000"/>
              </a:solidFill>
              <a:ln w="9525">
                <a:solidFill>
                  <a:schemeClr val="tx1"/>
                </a:solidFill>
                <a:round/>
                <a:headEnd/>
                <a:tailEnd/>
              </a:ln>
            </p:spPr>
            <p:txBody>
              <a:bodyPr wrap="none" anchor="ctr"/>
              <a:lstStyle>
                <a:lvl1pPr eaLnBrk="0" hangingPunct="0">
                  <a:defRPr kumimoji="1" sz="2800" b="1">
                    <a:solidFill>
                      <a:schemeClr val="bg1"/>
                    </a:solidFill>
                    <a:latin typeface="Times New Roman" panose="02020603050405020304" pitchFamily="18" charset="0"/>
                    <a:ea typeface="楷体_GB2312" pitchFamily="49" charset="-122"/>
                  </a:defRPr>
                </a:lvl1pPr>
                <a:lvl2pPr marL="742950" indent="-285750" eaLnBrk="0" hangingPunct="0">
                  <a:defRPr kumimoji="1" sz="2800" b="1">
                    <a:solidFill>
                      <a:schemeClr val="bg1"/>
                    </a:solidFill>
                    <a:latin typeface="Times New Roman" panose="02020603050405020304" pitchFamily="18" charset="0"/>
                    <a:ea typeface="楷体_GB2312" pitchFamily="49" charset="-122"/>
                  </a:defRPr>
                </a:lvl2pPr>
                <a:lvl3pPr marL="1143000" indent="-228600" eaLnBrk="0" hangingPunct="0">
                  <a:defRPr kumimoji="1" sz="2800" b="1">
                    <a:solidFill>
                      <a:schemeClr val="bg1"/>
                    </a:solidFill>
                    <a:latin typeface="Times New Roman" panose="02020603050405020304" pitchFamily="18" charset="0"/>
                    <a:ea typeface="楷体_GB2312" pitchFamily="49" charset="-122"/>
                  </a:defRPr>
                </a:lvl3pPr>
                <a:lvl4pPr marL="1600200" indent="-228600" eaLnBrk="0" hangingPunct="0">
                  <a:defRPr kumimoji="1" sz="2800" b="1">
                    <a:solidFill>
                      <a:schemeClr val="bg1"/>
                    </a:solidFill>
                    <a:latin typeface="Times New Roman" panose="02020603050405020304" pitchFamily="18" charset="0"/>
                    <a:ea typeface="楷体_GB2312" pitchFamily="49" charset="-122"/>
                  </a:defRPr>
                </a:lvl4pPr>
                <a:lvl5pPr marL="2057400" indent="-228600" eaLnBrk="0" hangingPunct="0">
                  <a:defRPr kumimoji="1" sz="2800" b="1">
                    <a:solidFill>
                      <a:schemeClr val="bg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38" name="Text Box 1047"/>
              <p:cNvSpPr txBox="1">
                <a:spLocks noChangeArrowheads="1"/>
              </p:cNvSpPr>
              <p:nvPr/>
            </p:nvSpPr>
            <p:spPr bwMode="auto">
              <a:xfrm>
                <a:off x="698" y="2243"/>
                <a:ext cx="5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bg1"/>
                    </a:solidFill>
                    <a:latin typeface="Times New Roman" panose="02020603050405020304" pitchFamily="18" charset="0"/>
                    <a:ea typeface="楷体_GB2312" pitchFamily="49" charset="-122"/>
                  </a:defRPr>
                </a:lvl1pPr>
                <a:lvl2pPr marL="742950" indent="-285750" eaLnBrk="0" hangingPunct="0">
                  <a:defRPr kumimoji="1" sz="2800" b="1">
                    <a:solidFill>
                      <a:schemeClr val="bg1"/>
                    </a:solidFill>
                    <a:latin typeface="Times New Roman" panose="02020603050405020304" pitchFamily="18" charset="0"/>
                    <a:ea typeface="楷体_GB2312" pitchFamily="49" charset="-122"/>
                  </a:defRPr>
                </a:lvl2pPr>
                <a:lvl3pPr marL="1143000" indent="-228600" eaLnBrk="0" hangingPunct="0">
                  <a:defRPr kumimoji="1" sz="2800" b="1">
                    <a:solidFill>
                      <a:schemeClr val="bg1"/>
                    </a:solidFill>
                    <a:latin typeface="Times New Roman" panose="02020603050405020304" pitchFamily="18" charset="0"/>
                    <a:ea typeface="楷体_GB2312" pitchFamily="49" charset="-122"/>
                  </a:defRPr>
                </a:lvl3pPr>
                <a:lvl4pPr marL="1600200" indent="-228600" eaLnBrk="0" hangingPunct="0">
                  <a:defRPr kumimoji="1" sz="2800" b="1">
                    <a:solidFill>
                      <a:schemeClr val="bg1"/>
                    </a:solidFill>
                    <a:latin typeface="Times New Roman" panose="02020603050405020304" pitchFamily="18" charset="0"/>
                    <a:ea typeface="楷体_GB2312" pitchFamily="49" charset="-122"/>
                  </a:defRPr>
                </a:lvl4pPr>
                <a:lvl5pPr marL="2057400" indent="-228600" eaLnBrk="0" hangingPunct="0">
                  <a:defRPr kumimoji="1" sz="2800" b="1">
                    <a:solidFill>
                      <a:schemeClr val="bg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9pPr>
              </a:lstStyle>
              <a:p>
                <a:pPr eaLnBrk="1" hangingPunct="1">
                  <a:spcBef>
                    <a:spcPct val="50000"/>
                  </a:spcBef>
                </a:pPr>
                <a:r>
                  <a:rPr lang="zh-CN" altLang="en-US" sz="1400">
                    <a:solidFill>
                      <a:schemeClr val="tx1"/>
                    </a:solidFill>
                    <a:ea typeface="宋体" panose="02010600030101010101" pitchFamily="2" charset="-122"/>
                  </a:rPr>
                  <a:t>实体</a:t>
                </a:r>
                <a:r>
                  <a:rPr lang="en-US" altLang="zh-CN" sz="1400">
                    <a:solidFill>
                      <a:schemeClr val="tx1"/>
                    </a:solidFill>
                    <a:ea typeface="宋体" panose="02010600030101010101" pitchFamily="2" charset="-122"/>
                  </a:rPr>
                  <a:t>2</a:t>
                </a:r>
              </a:p>
            </p:txBody>
          </p:sp>
        </p:grpSp>
        <p:grpSp>
          <p:nvGrpSpPr>
            <p:cNvPr id="19" name="Group 1048"/>
            <p:cNvGrpSpPr>
              <a:grpSpLocks/>
            </p:cNvGrpSpPr>
            <p:nvPr/>
          </p:nvGrpSpPr>
          <p:grpSpPr bwMode="auto">
            <a:xfrm>
              <a:off x="1655" y="2024"/>
              <a:ext cx="544" cy="237"/>
              <a:chOff x="703" y="2160"/>
              <a:chExt cx="544" cy="237"/>
            </a:xfrm>
          </p:grpSpPr>
          <p:sp>
            <p:nvSpPr>
              <p:cNvPr id="35" name="AutoShape 1049"/>
              <p:cNvSpPr>
                <a:spLocks noChangeArrowheads="1"/>
              </p:cNvSpPr>
              <p:nvPr/>
            </p:nvSpPr>
            <p:spPr bwMode="auto">
              <a:xfrm>
                <a:off x="839" y="2160"/>
                <a:ext cx="91" cy="91"/>
              </a:xfrm>
              <a:prstGeom prst="flowChartConnector">
                <a:avLst/>
              </a:prstGeom>
              <a:solidFill>
                <a:srgbClr val="FF0000"/>
              </a:solidFill>
              <a:ln w="9525">
                <a:solidFill>
                  <a:schemeClr val="tx1"/>
                </a:solidFill>
                <a:round/>
                <a:headEnd/>
                <a:tailEnd/>
              </a:ln>
            </p:spPr>
            <p:txBody>
              <a:bodyPr wrap="none" anchor="ctr"/>
              <a:lstStyle>
                <a:lvl1pPr eaLnBrk="0" hangingPunct="0">
                  <a:defRPr kumimoji="1" sz="2800" b="1">
                    <a:solidFill>
                      <a:schemeClr val="bg1"/>
                    </a:solidFill>
                    <a:latin typeface="Times New Roman" panose="02020603050405020304" pitchFamily="18" charset="0"/>
                    <a:ea typeface="楷体_GB2312" pitchFamily="49" charset="-122"/>
                  </a:defRPr>
                </a:lvl1pPr>
                <a:lvl2pPr marL="742950" indent="-285750" eaLnBrk="0" hangingPunct="0">
                  <a:defRPr kumimoji="1" sz="2800" b="1">
                    <a:solidFill>
                      <a:schemeClr val="bg1"/>
                    </a:solidFill>
                    <a:latin typeface="Times New Roman" panose="02020603050405020304" pitchFamily="18" charset="0"/>
                    <a:ea typeface="楷体_GB2312" pitchFamily="49" charset="-122"/>
                  </a:defRPr>
                </a:lvl2pPr>
                <a:lvl3pPr marL="1143000" indent="-228600" eaLnBrk="0" hangingPunct="0">
                  <a:defRPr kumimoji="1" sz="2800" b="1">
                    <a:solidFill>
                      <a:schemeClr val="bg1"/>
                    </a:solidFill>
                    <a:latin typeface="Times New Roman" panose="02020603050405020304" pitchFamily="18" charset="0"/>
                    <a:ea typeface="楷体_GB2312" pitchFamily="49" charset="-122"/>
                  </a:defRPr>
                </a:lvl3pPr>
                <a:lvl4pPr marL="1600200" indent="-228600" eaLnBrk="0" hangingPunct="0">
                  <a:defRPr kumimoji="1" sz="2800" b="1">
                    <a:solidFill>
                      <a:schemeClr val="bg1"/>
                    </a:solidFill>
                    <a:latin typeface="Times New Roman" panose="02020603050405020304" pitchFamily="18" charset="0"/>
                    <a:ea typeface="楷体_GB2312" pitchFamily="49" charset="-122"/>
                  </a:defRPr>
                </a:lvl4pPr>
                <a:lvl5pPr marL="2057400" indent="-228600" eaLnBrk="0" hangingPunct="0">
                  <a:defRPr kumimoji="1" sz="2800" b="1">
                    <a:solidFill>
                      <a:schemeClr val="bg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sp>
            <p:nvSpPr>
              <p:cNvPr id="36" name="Text Box 1050"/>
              <p:cNvSpPr txBox="1">
                <a:spLocks noChangeArrowheads="1"/>
              </p:cNvSpPr>
              <p:nvPr/>
            </p:nvSpPr>
            <p:spPr bwMode="auto">
              <a:xfrm>
                <a:off x="703" y="2205"/>
                <a:ext cx="5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bg1"/>
                    </a:solidFill>
                    <a:latin typeface="Times New Roman" panose="02020603050405020304" pitchFamily="18" charset="0"/>
                    <a:ea typeface="楷体_GB2312" pitchFamily="49" charset="-122"/>
                  </a:defRPr>
                </a:lvl1pPr>
                <a:lvl2pPr marL="742950" indent="-285750" eaLnBrk="0" hangingPunct="0">
                  <a:defRPr kumimoji="1" sz="2800" b="1">
                    <a:solidFill>
                      <a:schemeClr val="bg1"/>
                    </a:solidFill>
                    <a:latin typeface="Times New Roman" panose="02020603050405020304" pitchFamily="18" charset="0"/>
                    <a:ea typeface="楷体_GB2312" pitchFamily="49" charset="-122"/>
                  </a:defRPr>
                </a:lvl2pPr>
                <a:lvl3pPr marL="1143000" indent="-228600" eaLnBrk="0" hangingPunct="0">
                  <a:defRPr kumimoji="1" sz="2800" b="1">
                    <a:solidFill>
                      <a:schemeClr val="bg1"/>
                    </a:solidFill>
                    <a:latin typeface="Times New Roman" panose="02020603050405020304" pitchFamily="18" charset="0"/>
                    <a:ea typeface="楷体_GB2312" pitchFamily="49" charset="-122"/>
                  </a:defRPr>
                </a:lvl3pPr>
                <a:lvl4pPr marL="1600200" indent="-228600" eaLnBrk="0" hangingPunct="0">
                  <a:defRPr kumimoji="1" sz="2800" b="1">
                    <a:solidFill>
                      <a:schemeClr val="bg1"/>
                    </a:solidFill>
                    <a:latin typeface="Times New Roman" panose="02020603050405020304" pitchFamily="18" charset="0"/>
                    <a:ea typeface="楷体_GB2312" pitchFamily="49" charset="-122"/>
                  </a:defRPr>
                </a:lvl4pPr>
                <a:lvl5pPr marL="2057400" indent="-228600" eaLnBrk="0" hangingPunct="0">
                  <a:defRPr kumimoji="1" sz="2800" b="1">
                    <a:solidFill>
                      <a:schemeClr val="bg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9pPr>
              </a:lstStyle>
              <a:p>
                <a:pPr eaLnBrk="1" hangingPunct="1">
                  <a:spcBef>
                    <a:spcPct val="50000"/>
                  </a:spcBef>
                </a:pPr>
                <a:r>
                  <a:rPr lang="zh-CN" altLang="en-US" sz="1400">
                    <a:solidFill>
                      <a:schemeClr val="tx1"/>
                    </a:solidFill>
                    <a:ea typeface="宋体" panose="02010600030101010101" pitchFamily="2" charset="-122"/>
                  </a:rPr>
                  <a:t>实体</a:t>
                </a:r>
                <a:r>
                  <a:rPr lang="en-US" altLang="zh-CN" sz="1400">
                    <a:solidFill>
                      <a:schemeClr val="tx1"/>
                    </a:solidFill>
                    <a:ea typeface="宋体" panose="02010600030101010101" pitchFamily="2" charset="-122"/>
                  </a:rPr>
                  <a:t>n</a:t>
                </a:r>
              </a:p>
            </p:txBody>
          </p:sp>
        </p:grpSp>
        <p:grpSp>
          <p:nvGrpSpPr>
            <p:cNvPr id="26" name="Group 1063"/>
            <p:cNvGrpSpPr>
              <a:grpSpLocks/>
            </p:cNvGrpSpPr>
            <p:nvPr/>
          </p:nvGrpSpPr>
          <p:grpSpPr bwMode="auto">
            <a:xfrm>
              <a:off x="4513" y="2196"/>
              <a:ext cx="544" cy="292"/>
              <a:chOff x="4513" y="2196"/>
              <a:chExt cx="544" cy="292"/>
            </a:xfrm>
          </p:grpSpPr>
          <p:sp>
            <p:nvSpPr>
              <p:cNvPr id="33" name="AutoShape 1052"/>
              <p:cNvSpPr>
                <a:spLocks noChangeArrowheads="1"/>
              </p:cNvSpPr>
              <p:nvPr/>
            </p:nvSpPr>
            <p:spPr bwMode="auto">
              <a:xfrm>
                <a:off x="4694" y="2196"/>
                <a:ext cx="91" cy="91"/>
              </a:xfrm>
              <a:prstGeom prst="flowChartConnector">
                <a:avLst/>
              </a:prstGeom>
              <a:solidFill>
                <a:srgbClr val="FF0000"/>
              </a:solidFill>
              <a:ln w="9525">
                <a:solidFill>
                  <a:schemeClr val="tx1"/>
                </a:solidFill>
                <a:round/>
                <a:headEnd/>
                <a:tailEnd/>
              </a:ln>
              <a:effectLst/>
            </p:spPr>
            <p:txBody>
              <a:bodyPr wrap="none" anchor="ctr"/>
              <a:lstStyle/>
              <a:p>
                <a:pPr algn="ctr">
                  <a:defRPr/>
                </a:pPr>
                <a:endParaRPr lang="zh-CN" altLang="en-US" sz="2400" b="0">
                  <a:solidFill>
                    <a:schemeClr val="tx1"/>
                  </a:solidFill>
                  <a:effectLst>
                    <a:outerShdw blurRad="38100" dist="38100" dir="2700000" algn="tl">
                      <a:srgbClr val="000000"/>
                    </a:outerShdw>
                  </a:effectLst>
                  <a:ea typeface="宋体" pitchFamily="2" charset="-122"/>
                </a:endParaRPr>
              </a:p>
            </p:txBody>
          </p:sp>
          <p:sp>
            <p:nvSpPr>
              <p:cNvPr id="34" name="Text Box 1053"/>
              <p:cNvSpPr txBox="1">
                <a:spLocks noChangeArrowheads="1"/>
              </p:cNvSpPr>
              <p:nvPr/>
            </p:nvSpPr>
            <p:spPr bwMode="auto">
              <a:xfrm>
                <a:off x="4513" y="2296"/>
                <a:ext cx="5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bg1"/>
                    </a:solidFill>
                    <a:latin typeface="Times New Roman" panose="02020603050405020304" pitchFamily="18" charset="0"/>
                    <a:ea typeface="楷体_GB2312" pitchFamily="49" charset="-122"/>
                  </a:defRPr>
                </a:lvl1pPr>
                <a:lvl2pPr marL="742950" indent="-285750" eaLnBrk="0" hangingPunct="0">
                  <a:defRPr kumimoji="1" sz="2800" b="1">
                    <a:solidFill>
                      <a:schemeClr val="bg1"/>
                    </a:solidFill>
                    <a:latin typeface="Times New Roman" panose="02020603050405020304" pitchFamily="18" charset="0"/>
                    <a:ea typeface="楷体_GB2312" pitchFamily="49" charset="-122"/>
                  </a:defRPr>
                </a:lvl2pPr>
                <a:lvl3pPr marL="1143000" indent="-228600" eaLnBrk="0" hangingPunct="0">
                  <a:defRPr kumimoji="1" sz="2800" b="1">
                    <a:solidFill>
                      <a:schemeClr val="bg1"/>
                    </a:solidFill>
                    <a:latin typeface="Times New Roman" panose="02020603050405020304" pitchFamily="18" charset="0"/>
                    <a:ea typeface="楷体_GB2312" pitchFamily="49" charset="-122"/>
                  </a:defRPr>
                </a:lvl3pPr>
                <a:lvl4pPr marL="1600200" indent="-228600" eaLnBrk="0" hangingPunct="0">
                  <a:defRPr kumimoji="1" sz="2800" b="1">
                    <a:solidFill>
                      <a:schemeClr val="bg1"/>
                    </a:solidFill>
                    <a:latin typeface="Times New Roman" panose="02020603050405020304" pitchFamily="18" charset="0"/>
                    <a:ea typeface="楷体_GB2312" pitchFamily="49" charset="-122"/>
                  </a:defRPr>
                </a:lvl4pPr>
                <a:lvl5pPr marL="2057400" indent="-228600" eaLnBrk="0" hangingPunct="0">
                  <a:defRPr kumimoji="1" sz="2800" b="1">
                    <a:solidFill>
                      <a:schemeClr val="bg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9pPr>
              </a:lstStyle>
              <a:p>
                <a:pPr algn="ctr" eaLnBrk="1" hangingPunct="1">
                  <a:spcBef>
                    <a:spcPct val="50000"/>
                  </a:spcBef>
                </a:pPr>
                <a:r>
                  <a:rPr lang="zh-CN" altLang="en-US" sz="1400">
                    <a:solidFill>
                      <a:schemeClr val="tx1"/>
                    </a:solidFill>
                    <a:ea typeface="宋体" panose="02010600030101010101" pitchFamily="2" charset="-122"/>
                  </a:rPr>
                  <a:t>对象</a:t>
                </a:r>
                <a:r>
                  <a:rPr lang="en-US" altLang="zh-CN" sz="1400">
                    <a:solidFill>
                      <a:schemeClr val="tx1"/>
                    </a:solidFill>
                    <a:ea typeface="宋体" panose="02010600030101010101" pitchFamily="2" charset="-122"/>
                  </a:rPr>
                  <a:t>1</a:t>
                </a:r>
              </a:p>
            </p:txBody>
          </p:sp>
        </p:grpSp>
        <p:grpSp>
          <p:nvGrpSpPr>
            <p:cNvPr id="27" name="Group 1062"/>
            <p:cNvGrpSpPr>
              <a:grpSpLocks/>
            </p:cNvGrpSpPr>
            <p:nvPr/>
          </p:nvGrpSpPr>
          <p:grpSpPr bwMode="auto">
            <a:xfrm>
              <a:off x="3923" y="2405"/>
              <a:ext cx="544" cy="265"/>
              <a:chOff x="3923" y="2405"/>
              <a:chExt cx="544" cy="265"/>
            </a:xfrm>
          </p:grpSpPr>
          <p:sp>
            <p:nvSpPr>
              <p:cNvPr id="31" name="AutoShape 1056"/>
              <p:cNvSpPr>
                <a:spLocks noChangeArrowheads="1"/>
              </p:cNvSpPr>
              <p:nvPr/>
            </p:nvSpPr>
            <p:spPr bwMode="auto">
              <a:xfrm>
                <a:off x="4104" y="2405"/>
                <a:ext cx="91" cy="91"/>
              </a:xfrm>
              <a:prstGeom prst="flowChartConnector">
                <a:avLst/>
              </a:prstGeom>
              <a:solidFill>
                <a:srgbClr val="FF0000"/>
              </a:solidFill>
              <a:ln w="9525">
                <a:solidFill>
                  <a:schemeClr val="tx1"/>
                </a:solidFill>
                <a:round/>
                <a:headEnd/>
                <a:tailEnd/>
              </a:ln>
              <a:effectLst/>
            </p:spPr>
            <p:txBody>
              <a:bodyPr wrap="none" anchor="ctr"/>
              <a:lstStyle/>
              <a:p>
                <a:pPr algn="ctr">
                  <a:defRPr/>
                </a:pPr>
                <a:endParaRPr lang="zh-CN" altLang="en-US" sz="2400" b="0">
                  <a:solidFill>
                    <a:schemeClr val="tx1"/>
                  </a:solidFill>
                  <a:effectLst>
                    <a:outerShdw blurRad="38100" dist="38100" dir="2700000" algn="tl">
                      <a:srgbClr val="000000"/>
                    </a:outerShdw>
                  </a:effectLst>
                  <a:ea typeface="宋体" pitchFamily="2" charset="-122"/>
                </a:endParaRPr>
              </a:p>
            </p:txBody>
          </p:sp>
          <p:sp>
            <p:nvSpPr>
              <p:cNvPr id="32" name="Text Box 1057"/>
              <p:cNvSpPr txBox="1">
                <a:spLocks noChangeArrowheads="1"/>
              </p:cNvSpPr>
              <p:nvPr/>
            </p:nvSpPr>
            <p:spPr bwMode="auto">
              <a:xfrm>
                <a:off x="3923" y="2478"/>
                <a:ext cx="5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bg1"/>
                    </a:solidFill>
                    <a:latin typeface="Times New Roman" panose="02020603050405020304" pitchFamily="18" charset="0"/>
                    <a:ea typeface="楷体_GB2312" pitchFamily="49" charset="-122"/>
                  </a:defRPr>
                </a:lvl1pPr>
                <a:lvl2pPr marL="742950" indent="-285750" eaLnBrk="0" hangingPunct="0">
                  <a:defRPr kumimoji="1" sz="2800" b="1">
                    <a:solidFill>
                      <a:schemeClr val="bg1"/>
                    </a:solidFill>
                    <a:latin typeface="Times New Roman" panose="02020603050405020304" pitchFamily="18" charset="0"/>
                    <a:ea typeface="楷体_GB2312" pitchFamily="49" charset="-122"/>
                  </a:defRPr>
                </a:lvl2pPr>
                <a:lvl3pPr marL="1143000" indent="-228600" eaLnBrk="0" hangingPunct="0">
                  <a:defRPr kumimoji="1" sz="2800" b="1">
                    <a:solidFill>
                      <a:schemeClr val="bg1"/>
                    </a:solidFill>
                    <a:latin typeface="Times New Roman" panose="02020603050405020304" pitchFamily="18" charset="0"/>
                    <a:ea typeface="楷体_GB2312" pitchFamily="49" charset="-122"/>
                  </a:defRPr>
                </a:lvl3pPr>
                <a:lvl4pPr marL="1600200" indent="-228600" eaLnBrk="0" hangingPunct="0">
                  <a:defRPr kumimoji="1" sz="2800" b="1">
                    <a:solidFill>
                      <a:schemeClr val="bg1"/>
                    </a:solidFill>
                    <a:latin typeface="Times New Roman" panose="02020603050405020304" pitchFamily="18" charset="0"/>
                    <a:ea typeface="楷体_GB2312" pitchFamily="49" charset="-122"/>
                  </a:defRPr>
                </a:lvl4pPr>
                <a:lvl5pPr marL="2057400" indent="-228600" eaLnBrk="0" hangingPunct="0">
                  <a:defRPr kumimoji="1" sz="2800" b="1">
                    <a:solidFill>
                      <a:schemeClr val="bg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9pPr>
              </a:lstStyle>
              <a:p>
                <a:pPr algn="ctr" eaLnBrk="1" hangingPunct="1">
                  <a:spcBef>
                    <a:spcPct val="50000"/>
                  </a:spcBef>
                </a:pPr>
                <a:r>
                  <a:rPr lang="zh-CN" altLang="en-US" sz="1400">
                    <a:solidFill>
                      <a:schemeClr val="tx1"/>
                    </a:solidFill>
                    <a:ea typeface="宋体" panose="02010600030101010101" pitchFamily="2" charset="-122"/>
                  </a:rPr>
                  <a:t>对象</a:t>
                </a:r>
                <a:r>
                  <a:rPr lang="en-US" altLang="zh-CN" sz="1400">
                    <a:solidFill>
                      <a:schemeClr val="tx1"/>
                    </a:solidFill>
                    <a:ea typeface="宋体" panose="02010600030101010101" pitchFamily="2" charset="-122"/>
                  </a:rPr>
                  <a:t>n</a:t>
                </a:r>
              </a:p>
            </p:txBody>
          </p:sp>
        </p:grpSp>
        <p:grpSp>
          <p:nvGrpSpPr>
            <p:cNvPr id="28" name="Group 1061"/>
            <p:cNvGrpSpPr>
              <a:grpSpLocks/>
            </p:cNvGrpSpPr>
            <p:nvPr/>
          </p:nvGrpSpPr>
          <p:grpSpPr bwMode="auto">
            <a:xfrm>
              <a:off x="3606" y="2024"/>
              <a:ext cx="544" cy="247"/>
              <a:chOff x="3787" y="2024"/>
              <a:chExt cx="544" cy="247"/>
            </a:xfrm>
          </p:grpSpPr>
          <p:sp>
            <p:nvSpPr>
              <p:cNvPr id="29" name="AutoShape 1059"/>
              <p:cNvSpPr>
                <a:spLocks noChangeArrowheads="1"/>
              </p:cNvSpPr>
              <p:nvPr/>
            </p:nvSpPr>
            <p:spPr bwMode="auto">
              <a:xfrm>
                <a:off x="3968" y="2024"/>
                <a:ext cx="91" cy="91"/>
              </a:xfrm>
              <a:prstGeom prst="flowChartConnector">
                <a:avLst/>
              </a:prstGeom>
              <a:solidFill>
                <a:srgbClr val="FF0000"/>
              </a:solidFill>
              <a:ln w="9525">
                <a:solidFill>
                  <a:schemeClr val="tx1"/>
                </a:solidFill>
                <a:round/>
                <a:headEnd/>
                <a:tailEnd/>
              </a:ln>
              <a:effectLst/>
            </p:spPr>
            <p:txBody>
              <a:bodyPr wrap="none" anchor="ctr"/>
              <a:lstStyle/>
              <a:p>
                <a:pPr algn="ctr">
                  <a:defRPr/>
                </a:pPr>
                <a:endParaRPr lang="zh-CN" altLang="en-US" sz="2400" b="0">
                  <a:solidFill>
                    <a:schemeClr val="tx1"/>
                  </a:solidFill>
                  <a:effectLst>
                    <a:outerShdw blurRad="38100" dist="38100" dir="2700000" algn="tl">
                      <a:srgbClr val="000000"/>
                    </a:outerShdw>
                  </a:effectLst>
                  <a:ea typeface="宋体" pitchFamily="2" charset="-122"/>
                </a:endParaRPr>
              </a:p>
            </p:txBody>
          </p:sp>
          <p:sp>
            <p:nvSpPr>
              <p:cNvPr id="30" name="Text Box 1060"/>
              <p:cNvSpPr txBox="1">
                <a:spLocks noChangeArrowheads="1"/>
              </p:cNvSpPr>
              <p:nvPr/>
            </p:nvSpPr>
            <p:spPr bwMode="auto">
              <a:xfrm>
                <a:off x="3787" y="2079"/>
                <a:ext cx="54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bg1"/>
                    </a:solidFill>
                    <a:latin typeface="Times New Roman" panose="02020603050405020304" pitchFamily="18" charset="0"/>
                    <a:ea typeface="楷体_GB2312" pitchFamily="49" charset="-122"/>
                  </a:defRPr>
                </a:lvl1pPr>
                <a:lvl2pPr marL="742950" indent="-285750" eaLnBrk="0" hangingPunct="0">
                  <a:defRPr kumimoji="1" sz="2800" b="1">
                    <a:solidFill>
                      <a:schemeClr val="bg1"/>
                    </a:solidFill>
                    <a:latin typeface="Times New Roman" panose="02020603050405020304" pitchFamily="18" charset="0"/>
                    <a:ea typeface="楷体_GB2312" pitchFamily="49" charset="-122"/>
                  </a:defRPr>
                </a:lvl2pPr>
                <a:lvl3pPr marL="1143000" indent="-228600" eaLnBrk="0" hangingPunct="0">
                  <a:defRPr kumimoji="1" sz="2800" b="1">
                    <a:solidFill>
                      <a:schemeClr val="bg1"/>
                    </a:solidFill>
                    <a:latin typeface="Times New Roman" panose="02020603050405020304" pitchFamily="18" charset="0"/>
                    <a:ea typeface="楷体_GB2312" pitchFamily="49" charset="-122"/>
                  </a:defRPr>
                </a:lvl3pPr>
                <a:lvl4pPr marL="1600200" indent="-228600" eaLnBrk="0" hangingPunct="0">
                  <a:defRPr kumimoji="1" sz="2800" b="1">
                    <a:solidFill>
                      <a:schemeClr val="bg1"/>
                    </a:solidFill>
                    <a:latin typeface="Times New Roman" panose="02020603050405020304" pitchFamily="18" charset="0"/>
                    <a:ea typeface="楷体_GB2312" pitchFamily="49" charset="-122"/>
                  </a:defRPr>
                </a:lvl4pPr>
                <a:lvl5pPr marL="2057400" indent="-228600" eaLnBrk="0" hangingPunct="0">
                  <a:defRPr kumimoji="1" sz="2800" b="1">
                    <a:solidFill>
                      <a:schemeClr val="bg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9pPr>
              </a:lstStyle>
              <a:p>
                <a:pPr algn="ctr" eaLnBrk="1" hangingPunct="1">
                  <a:spcBef>
                    <a:spcPct val="50000"/>
                  </a:spcBef>
                </a:pPr>
                <a:r>
                  <a:rPr lang="zh-CN" altLang="en-US" sz="1400">
                    <a:solidFill>
                      <a:schemeClr val="tx1"/>
                    </a:solidFill>
                    <a:ea typeface="宋体" panose="02010600030101010101" pitchFamily="2" charset="-122"/>
                  </a:rPr>
                  <a:t>对象</a:t>
                </a:r>
                <a:r>
                  <a:rPr lang="en-US" altLang="zh-CN" sz="1400">
                    <a:solidFill>
                      <a:schemeClr val="tx1"/>
                    </a:solidFill>
                    <a:ea typeface="宋体" panose="02010600030101010101" pitchFamily="2" charset="-122"/>
                  </a:rPr>
                  <a:t>2</a:t>
                </a:r>
              </a:p>
            </p:txBody>
          </p:sp>
        </p:grpSp>
      </p:grpSp>
      <p:sp>
        <p:nvSpPr>
          <p:cNvPr id="45" name="Line 1065"/>
          <p:cNvSpPr>
            <a:spLocks noChangeShapeType="1"/>
          </p:cNvSpPr>
          <p:nvPr/>
        </p:nvSpPr>
        <p:spPr bwMode="auto">
          <a:xfrm>
            <a:off x="1706617" y="4383800"/>
            <a:ext cx="5715000" cy="46038"/>
          </a:xfrm>
          <a:prstGeom prst="line">
            <a:avLst/>
          </a:prstGeom>
          <a:noFill/>
          <a:ln w="50800">
            <a:solidFill>
              <a:schemeClr val="tx1"/>
            </a:solidFill>
            <a:round/>
            <a:headEnd/>
            <a:tailEnd/>
          </a:ln>
          <a:effectLst>
            <a:outerShdw sx="1000" sy="1000" algn="ctr" rotWithShape="0">
              <a:schemeClr val="tx1"/>
            </a:outerShdw>
          </a:effectLst>
        </p:spPr>
        <p:txBody>
          <a:bodyPr wrap="none"/>
          <a:lstStyle/>
          <a:p>
            <a:pPr>
              <a:defRPr/>
            </a:pPr>
            <a:endParaRPr lang="zh-CN" altLang="en-US">
              <a:solidFill>
                <a:schemeClr val="tx1"/>
              </a:solidFill>
            </a:endParaRPr>
          </a:p>
        </p:txBody>
      </p:sp>
      <p:sp>
        <p:nvSpPr>
          <p:cNvPr id="46" name="Line 1066"/>
          <p:cNvSpPr>
            <a:spLocks noChangeShapeType="1"/>
          </p:cNvSpPr>
          <p:nvPr/>
        </p:nvSpPr>
        <p:spPr bwMode="auto">
          <a:xfrm flipV="1">
            <a:off x="2278117" y="4098050"/>
            <a:ext cx="3643313" cy="720725"/>
          </a:xfrm>
          <a:prstGeom prst="line">
            <a:avLst/>
          </a:prstGeom>
          <a:noFill/>
          <a:ln w="50800">
            <a:solidFill>
              <a:schemeClr val="tx1"/>
            </a:solidFill>
            <a:round/>
            <a:headEnd/>
            <a:tailEnd/>
          </a:ln>
          <a:effectLst>
            <a:outerShdw sx="1000" sy="1000" algn="ctr" rotWithShape="0">
              <a:schemeClr val="tx1"/>
            </a:outerShdw>
          </a:effectLst>
        </p:spPr>
        <p:txBody>
          <a:bodyPr wrap="none"/>
          <a:lstStyle/>
          <a:p>
            <a:pPr>
              <a:defRPr/>
            </a:pPr>
            <a:endParaRPr lang="zh-CN" altLang="en-US">
              <a:solidFill>
                <a:schemeClr val="tx1"/>
              </a:solidFill>
            </a:endParaRPr>
          </a:p>
        </p:txBody>
      </p:sp>
      <p:sp>
        <p:nvSpPr>
          <p:cNvPr id="47" name="Line 1067"/>
          <p:cNvSpPr>
            <a:spLocks noChangeShapeType="1"/>
          </p:cNvSpPr>
          <p:nvPr/>
        </p:nvSpPr>
        <p:spPr bwMode="auto">
          <a:xfrm>
            <a:off x="2921055" y="4169488"/>
            <a:ext cx="3571875" cy="500062"/>
          </a:xfrm>
          <a:prstGeom prst="line">
            <a:avLst/>
          </a:prstGeom>
          <a:noFill/>
          <a:ln w="50800">
            <a:solidFill>
              <a:schemeClr val="tx1"/>
            </a:solidFill>
            <a:round/>
            <a:headEnd/>
            <a:tailEnd/>
          </a:ln>
          <a:effectLst>
            <a:outerShdw sx="1000" sy="1000" algn="ctr" rotWithShape="0">
              <a:schemeClr val="tx1"/>
            </a:outerShdw>
          </a:effectLst>
        </p:spPr>
        <p:txBody>
          <a:bodyPr wrap="none"/>
          <a:lstStyle/>
          <a:p>
            <a:pPr>
              <a:defRPr/>
            </a:pPr>
            <a:endParaRPr lang="zh-CN" altLang="en-US">
              <a:solidFill>
                <a:schemeClr val="tx1"/>
              </a:solidFill>
            </a:endParaRPr>
          </a:p>
        </p:txBody>
      </p:sp>
      <p:sp>
        <p:nvSpPr>
          <p:cNvPr id="48" name="TextBox 33"/>
          <p:cNvSpPr txBox="1"/>
          <p:nvPr/>
        </p:nvSpPr>
        <p:spPr>
          <a:xfrm>
            <a:off x="1214438" y="5786438"/>
            <a:ext cx="5857875" cy="584200"/>
          </a:xfrm>
          <a:prstGeom prst="rect">
            <a:avLst/>
          </a:prstGeom>
          <a:noFill/>
        </p:spPr>
        <p:txBody>
          <a:bodyPr>
            <a:spAutoFit/>
          </a:bodyPr>
          <a:lstStyle/>
          <a:p>
            <a:pPr>
              <a:defRPr/>
            </a:pPr>
            <a:r>
              <a:rPr lang="zh-CN" altLang="en-US" sz="3200" dirty="0">
                <a:solidFill>
                  <a:srgbClr val="000000"/>
                </a:solidFill>
                <a:latin typeface="+mn-lt"/>
                <a:ea typeface="+mn-ea"/>
              </a:rPr>
              <a:t>面向对象</a:t>
            </a:r>
            <a:r>
              <a:rPr lang="en-US" altLang="zh-CN" sz="3200" dirty="0">
                <a:solidFill>
                  <a:srgbClr val="000000"/>
                </a:solidFill>
                <a:latin typeface="+mn-lt"/>
                <a:ea typeface="+mn-ea"/>
              </a:rPr>
              <a:t>=</a:t>
            </a:r>
            <a:r>
              <a:rPr lang="zh-CN" altLang="en-US" sz="3200" dirty="0">
                <a:solidFill>
                  <a:srgbClr val="000000"/>
                </a:solidFill>
                <a:latin typeface="+mn-lt"/>
                <a:ea typeface="+mn-ea"/>
              </a:rPr>
              <a:t>对象</a:t>
            </a:r>
            <a:r>
              <a:rPr lang="en-US" altLang="zh-CN" sz="3200" dirty="0">
                <a:solidFill>
                  <a:srgbClr val="000000"/>
                </a:solidFill>
                <a:latin typeface="+mn-lt"/>
                <a:ea typeface="+mn-ea"/>
              </a:rPr>
              <a:t>+</a:t>
            </a:r>
            <a:r>
              <a:rPr lang="zh-CN" altLang="en-US" sz="3200" dirty="0">
                <a:solidFill>
                  <a:srgbClr val="000000"/>
                </a:solidFill>
                <a:latin typeface="+mn-lt"/>
                <a:ea typeface="+mn-ea"/>
              </a:rPr>
              <a:t>类</a:t>
            </a:r>
            <a:r>
              <a:rPr lang="en-US" altLang="zh-CN" sz="3200" dirty="0">
                <a:solidFill>
                  <a:srgbClr val="000000"/>
                </a:solidFill>
                <a:latin typeface="+mn-lt"/>
                <a:ea typeface="+mn-ea"/>
              </a:rPr>
              <a:t>+</a:t>
            </a:r>
            <a:r>
              <a:rPr lang="zh-CN" altLang="en-US" sz="3200" dirty="0">
                <a:solidFill>
                  <a:srgbClr val="000000"/>
                </a:solidFill>
                <a:latin typeface="+mn-lt"/>
                <a:ea typeface="+mn-ea"/>
              </a:rPr>
              <a:t>继承</a:t>
            </a:r>
            <a:r>
              <a:rPr lang="en-US" altLang="zh-CN" sz="3200" dirty="0">
                <a:solidFill>
                  <a:srgbClr val="000000"/>
                </a:solidFill>
                <a:latin typeface="+mn-lt"/>
                <a:ea typeface="+mn-ea"/>
              </a:rPr>
              <a:t>+</a:t>
            </a:r>
            <a:r>
              <a:rPr lang="zh-CN" altLang="en-US" sz="3200" dirty="0">
                <a:solidFill>
                  <a:srgbClr val="000000"/>
                </a:solidFill>
                <a:latin typeface="+mn-lt"/>
                <a:ea typeface="+mn-ea"/>
              </a:rPr>
              <a:t>通信</a:t>
            </a:r>
          </a:p>
        </p:txBody>
      </p:sp>
      <p:sp>
        <p:nvSpPr>
          <p:cNvPr id="49" name="内容占位符 2"/>
          <p:cNvSpPr>
            <a:spLocks noGrp="1"/>
          </p:cNvSpPr>
          <p:nvPr>
            <p:ph idx="1"/>
          </p:nvPr>
        </p:nvSpPr>
        <p:spPr>
          <a:xfrm>
            <a:off x="470614" y="1252338"/>
            <a:ext cx="7772400" cy="506264"/>
          </a:xfrm>
        </p:spPr>
        <p:txBody>
          <a:bodyPr>
            <a:normAutofit/>
          </a:bodyPr>
          <a:lstStyle/>
          <a:p>
            <a:pPr marL="0" indent="0">
              <a:buNone/>
            </a:pPr>
            <a:r>
              <a:rPr lang="zh-CN" altLang="en-US" sz="2400" dirty="0">
                <a:solidFill>
                  <a:srgbClr val="0070C0"/>
                </a:solidFill>
              </a:rPr>
              <a:t>（二）面向对象方法</a:t>
            </a:r>
          </a:p>
          <a:p>
            <a:pPr marL="0" indent="0">
              <a:buNone/>
            </a:pPr>
            <a:endParaRPr lang="en-US" altLang="zh-CN" sz="2400" dirty="0">
              <a:solidFill>
                <a:srgbClr val="0070C0"/>
              </a:solidFill>
            </a:endParaRPr>
          </a:p>
        </p:txBody>
      </p:sp>
      <p:sp>
        <p:nvSpPr>
          <p:cNvPr id="50" name="标题 1"/>
          <p:cNvSpPr>
            <a:spLocks noGrp="1"/>
          </p:cNvSpPr>
          <p:nvPr>
            <p:ph type="title"/>
          </p:nvPr>
        </p:nvSpPr>
        <p:spPr>
          <a:xfrm>
            <a:off x="797716" y="496650"/>
            <a:ext cx="7772400" cy="711122"/>
          </a:xfrm>
        </p:spPr>
        <p:txBody>
          <a:bodyPr/>
          <a:lstStyle/>
          <a:p>
            <a:r>
              <a:rPr lang="zh-CN" altLang="en-US" dirty="0"/>
              <a:t>六、软件方法简介</a:t>
            </a:r>
          </a:p>
        </p:txBody>
      </p:sp>
    </p:spTree>
    <p:extLst>
      <p:ext uri="{BB962C8B-B14F-4D97-AF65-F5344CB8AC3E}">
        <p14:creationId xmlns:p14="http://schemas.microsoft.com/office/powerpoint/2010/main" val="2802780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wipe(left)">
                                      <p:cBhvr>
                                        <p:cTn id="11" dur="2000"/>
                                        <p:tgtEl>
                                          <p:spTgt spid="1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wipe(left)">
                                      <p:cBhvr>
                                        <p:cTn id="16" dur="1000"/>
                                        <p:tgtEl>
                                          <p:spTgt spid="45"/>
                                        </p:tgtEl>
                                      </p:cBhvr>
                                    </p:animEffect>
                                  </p:childTnLst>
                                </p:cTn>
                              </p:par>
                            </p:childTnLst>
                          </p:cTn>
                        </p:par>
                        <p:par>
                          <p:cTn id="17" fill="hold">
                            <p:stCondLst>
                              <p:cond delay="1000"/>
                            </p:stCondLst>
                            <p:childTnLst>
                              <p:par>
                                <p:cTn id="18" presetID="22" presetClass="entr" presetSubtype="8" fill="hold" nodeType="afterEffect">
                                  <p:stCondLst>
                                    <p:cond delay="500"/>
                                  </p:stCondLst>
                                  <p:childTnLst>
                                    <p:set>
                                      <p:cBhvr>
                                        <p:cTn id="19" dur="1" fill="hold">
                                          <p:stCondLst>
                                            <p:cond delay="0"/>
                                          </p:stCondLst>
                                        </p:cTn>
                                        <p:tgtEl>
                                          <p:spTgt spid="46"/>
                                        </p:tgtEl>
                                        <p:attrNameLst>
                                          <p:attrName>style.visibility</p:attrName>
                                        </p:attrNameLst>
                                      </p:cBhvr>
                                      <p:to>
                                        <p:strVal val="visible"/>
                                      </p:to>
                                    </p:set>
                                    <p:animEffect transition="in" filter="wipe(left)">
                                      <p:cBhvr>
                                        <p:cTn id="20" dur="1000"/>
                                        <p:tgtEl>
                                          <p:spTgt spid="46"/>
                                        </p:tgtEl>
                                      </p:cBhvr>
                                    </p:animEffect>
                                  </p:childTnLst>
                                </p:cTn>
                              </p:par>
                            </p:childTnLst>
                          </p:cTn>
                        </p:par>
                        <p:par>
                          <p:cTn id="21" fill="hold">
                            <p:stCondLst>
                              <p:cond delay="2500"/>
                            </p:stCondLst>
                            <p:childTnLst>
                              <p:par>
                                <p:cTn id="22" presetID="22" presetClass="entr" presetSubtype="8" fill="hold" nodeType="afterEffect">
                                  <p:stCondLst>
                                    <p:cond delay="500"/>
                                  </p:stCondLst>
                                  <p:childTnLst>
                                    <p:set>
                                      <p:cBhvr>
                                        <p:cTn id="23" dur="1" fill="hold">
                                          <p:stCondLst>
                                            <p:cond delay="0"/>
                                          </p:stCondLst>
                                        </p:cTn>
                                        <p:tgtEl>
                                          <p:spTgt spid="47"/>
                                        </p:tgtEl>
                                        <p:attrNameLst>
                                          <p:attrName>style.visibility</p:attrName>
                                        </p:attrNameLst>
                                      </p:cBhvr>
                                      <p:to>
                                        <p:strVal val="visible"/>
                                      </p:to>
                                    </p:set>
                                    <p:animEffect transition="in" filter="wipe(left)">
                                      <p:cBhvr>
                                        <p:cTn id="24" dur="1000"/>
                                        <p:tgtEl>
                                          <p:spTgt spid="47"/>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内容占位符 2"/>
          <p:cNvSpPr txBox="1">
            <a:spLocks/>
          </p:cNvSpPr>
          <p:nvPr/>
        </p:nvSpPr>
        <p:spPr bwMode="auto">
          <a:xfrm>
            <a:off x="450407" y="1827391"/>
            <a:ext cx="8229600" cy="45434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dirty="0"/>
              <a:t>对软件开发过程所有阶段进行综合考虑，使</a:t>
            </a:r>
            <a:r>
              <a:rPr lang="zh-CN" altLang="en-US" sz="2400" dirty="0">
                <a:solidFill>
                  <a:srgbClr val="00B050"/>
                </a:solidFill>
              </a:rPr>
              <a:t>问题空间与解空间具有一致性</a:t>
            </a:r>
            <a:r>
              <a:rPr lang="en-US" altLang="zh-CN" sz="2400" dirty="0">
                <a:solidFill>
                  <a:srgbClr val="00B050"/>
                </a:solidFill>
              </a:rPr>
              <a:t>,</a:t>
            </a:r>
            <a:r>
              <a:rPr lang="zh-CN" altLang="en-US" sz="2400" dirty="0">
                <a:solidFill>
                  <a:srgbClr val="00B050"/>
                </a:solidFill>
              </a:rPr>
              <a:t>降低复杂性</a:t>
            </a:r>
            <a:r>
              <a:rPr lang="zh-CN" altLang="en-US" sz="2400" dirty="0"/>
              <a:t>；</a:t>
            </a:r>
            <a:endParaRPr lang="en-US" altLang="zh-CN" sz="2400" dirty="0"/>
          </a:p>
          <a:p>
            <a:r>
              <a:rPr lang="zh-CN" altLang="en-US" sz="2400" dirty="0"/>
              <a:t>软件生存周期各阶段所使用的</a:t>
            </a:r>
            <a:r>
              <a:rPr lang="zh-CN" altLang="en-US" sz="2400" dirty="0">
                <a:solidFill>
                  <a:srgbClr val="00B050"/>
                </a:solidFill>
              </a:rPr>
              <a:t>方法、技术具有高度的连续性</a:t>
            </a:r>
            <a:r>
              <a:rPr lang="zh-CN" altLang="en-US" sz="2400" dirty="0"/>
              <a:t>，用符合人类认识世界的思维方式来分析、解决问题；</a:t>
            </a:r>
            <a:endParaRPr lang="en-US" altLang="zh-CN" sz="2400" dirty="0"/>
          </a:p>
          <a:p>
            <a:r>
              <a:rPr lang="zh-CN" altLang="en-US" sz="2400" dirty="0"/>
              <a:t>将</a:t>
            </a:r>
            <a:r>
              <a:rPr lang="en-US" altLang="zh-CN" sz="2400" dirty="0"/>
              <a:t>OOA</a:t>
            </a:r>
            <a:r>
              <a:rPr lang="zh-CN" altLang="en-US" sz="2400" dirty="0"/>
              <a:t>、</a:t>
            </a:r>
            <a:r>
              <a:rPr lang="en-US" altLang="zh-CN" sz="2400" dirty="0"/>
              <a:t>OOD</a:t>
            </a:r>
            <a:r>
              <a:rPr lang="zh-CN" altLang="en-US" sz="2400" dirty="0"/>
              <a:t>、</a:t>
            </a:r>
            <a:r>
              <a:rPr lang="en-US" altLang="zh-CN" sz="2400" dirty="0"/>
              <a:t>OOP</a:t>
            </a:r>
            <a:r>
              <a:rPr lang="zh-CN" altLang="en-US" sz="2400" dirty="0"/>
              <a:t>有机地集成在一起，有利于系统的稳定性；</a:t>
            </a:r>
          </a:p>
          <a:p>
            <a:r>
              <a:rPr lang="zh-CN" altLang="en-US" sz="2400" dirty="0"/>
              <a:t>由于对象所具有的封装性和信息隐蔽，具有很强的</a:t>
            </a:r>
            <a:r>
              <a:rPr lang="zh-CN" altLang="en-US" sz="2400" dirty="0">
                <a:solidFill>
                  <a:srgbClr val="00B050"/>
                </a:solidFill>
              </a:rPr>
              <a:t>独立性和良好的可重用性</a:t>
            </a:r>
            <a:r>
              <a:rPr lang="zh-CN" altLang="en-US" sz="2400" dirty="0"/>
              <a:t>。</a:t>
            </a:r>
          </a:p>
        </p:txBody>
      </p:sp>
      <p:sp>
        <p:nvSpPr>
          <p:cNvPr id="8" name="内容占位符 2"/>
          <p:cNvSpPr>
            <a:spLocks noGrp="1"/>
          </p:cNvSpPr>
          <p:nvPr>
            <p:ph idx="1"/>
          </p:nvPr>
        </p:nvSpPr>
        <p:spPr>
          <a:xfrm>
            <a:off x="450407" y="1073247"/>
            <a:ext cx="7772400" cy="506264"/>
          </a:xfrm>
        </p:spPr>
        <p:txBody>
          <a:bodyPr>
            <a:normAutofit/>
          </a:bodyPr>
          <a:lstStyle/>
          <a:p>
            <a:pPr marL="0" indent="0">
              <a:buNone/>
            </a:pPr>
            <a:r>
              <a:rPr lang="zh-CN" altLang="en-US" sz="2400" dirty="0">
                <a:solidFill>
                  <a:srgbClr val="0070C0"/>
                </a:solidFill>
              </a:rPr>
              <a:t>（二）面向对象方法</a:t>
            </a:r>
          </a:p>
          <a:p>
            <a:pPr marL="0" indent="0">
              <a:buNone/>
            </a:pPr>
            <a:endParaRPr lang="en-US" altLang="zh-CN" sz="2400" dirty="0">
              <a:solidFill>
                <a:srgbClr val="0070C0"/>
              </a:solidFill>
            </a:endParaRPr>
          </a:p>
        </p:txBody>
      </p:sp>
      <p:sp>
        <p:nvSpPr>
          <p:cNvPr id="9" name="标题 1"/>
          <p:cNvSpPr>
            <a:spLocks noGrp="1"/>
          </p:cNvSpPr>
          <p:nvPr>
            <p:ph type="title"/>
          </p:nvPr>
        </p:nvSpPr>
        <p:spPr>
          <a:xfrm>
            <a:off x="777509" y="317559"/>
            <a:ext cx="7772400" cy="711122"/>
          </a:xfrm>
        </p:spPr>
        <p:txBody>
          <a:bodyPr/>
          <a:lstStyle/>
          <a:p>
            <a:r>
              <a:rPr lang="zh-CN" altLang="en-US" dirty="0"/>
              <a:t>六、软件方法简介</a:t>
            </a:r>
          </a:p>
        </p:txBody>
      </p:sp>
    </p:spTree>
    <p:extLst>
      <p:ext uri="{BB962C8B-B14F-4D97-AF65-F5344CB8AC3E}">
        <p14:creationId xmlns:p14="http://schemas.microsoft.com/office/powerpoint/2010/main" val="2272108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0">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a:spLocks/>
          </p:cNvSpPr>
          <p:nvPr/>
        </p:nvSpPr>
        <p:spPr>
          <a:xfrm>
            <a:off x="1168198" y="3150805"/>
            <a:ext cx="1913961" cy="1109663"/>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面向对象的分析</a:t>
            </a:r>
          </a:p>
        </p:txBody>
      </p:sp>
      <p:pic>
        <p:nvPicPr>
          <p:cNvPr id="4" name="图片 3"/>
          <p:cNvPicPr>
            <a:picLocks noChangeAspect="1"/>
          </p:cNvPicPr>
          <p:nvPr/>
        </p:nvPicPr>
        <p:blipFill>
          <a:blip r:embed="rId3"/>
          <a:stretch>
            <a:fillRect/>
          </a:stretch>
        </p:blipFill>
        <p:spPr>
          <a:xfrm>
            <a:off x="3544398" y="1947670"/>
            <a:ext cx="4913802" cy="4493141"/>
          </a:xfrm>
          <a:prstGeom prst="rect">
            <a:avLst/>
          </a:prstGeom>
        </p:spPr>
      </p:pic>
      <p:sp>
        <p:nvSpPr>
          <p:cNvPr id="9" name="内容占位符 2"/>
          <p:cNvSpPr>
            <a:spLocks noGrp="1"/>
          </p:cNvSpPr>
          <p:nvPr>
            <p:ph idx="1"/>
          </p:nvPr>
        </p:nvSpPr>
        <p:spPr>
          <a:xfrm>
            <a:off x="450407" y="1073247"/>
            <a:ext cx="7772400" cy="506264"/>
          </a:xfrm>
        </p:spPr>
        <p:txBody>
          <a:bodyPr>
            <a:normAutofit/>
          </a:bodyPr>
          <a:lstStyle/>
          <a:p>
            <a:pPr marL="0" indent="0">
              <a:buNone/>
            </a:pPr>
            <a:r>
              <a:rPr lang="zh-CN" altLang="en-US" sz="2400" dirty="0">
                <a:solidFill>
                  <a:srgbClr val="0070C0"/>
                </a:solidFill>
              </a:rPr>
              <a:t>（二）面向对象方法</a:t>
            </a:r>
          </a:p>
          <a:p>
            <a:pPr marL="0" indent="0">
              <a:buNone/>
            </a:pPr>
            <a:endParaRPr lang="en-US" altLang="zh-CN" sz="2400" dirty="0">
              <a:solidFill>
                <a:srgbClr val="0070C0"/>
              </a:solidFill>
            </a:endParaRPr>
          </a:p>
        </p:txBody>
      </p:sp>
      <p:sp>
        <p:nvSpPr>
          <p:cNvPr id="10" name="标题 1"/>
          <p:cNvSpPr>
            <a:spLocks noGrp="1"/>
          </p:cNvSpPr>
          <p:nvPr>
            <p:ph type="title"/>
          </p:nvPr>
        </p:nvSpPr>
        <p:spPr>
          <a:xfrm>
            <a:off x="777509" y="317559"/>
            <a:ext cx="7772400" cy="711122"/>
          </a:xfrm>
        </p:spPr>
        <p:txBody>
          <a:bodyPr/>
          <a:lstStyle/>
          <a:p>
            <a:r>
              <a:rPr lang="zh-CN" altLang="en-US" dirty="0"/>
              <a:t>六、软件方法简介</a:t>
            </a:r>
          </a:p>
        </p:txBody>
      </p:sp>
    </p:spTree>
    <p:extLst>
      <p:ext uri="{BB962C8B-B14F-4D97-AF65-F5344CB8AC3E}">
        <p14:creationId xmlns:p14="http://schemas.microsoft.com/office/powerpoint/2010/main" val="23445001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txBox="1">
            <a:spLocks/>
          </p:cNvSpPr>
          <p:nvPr/>
        </p:nvSpPr>
        <p:spPr bwMode="auto">
          <a:xfrm>
            <a:off x="711059" y="1670840"/>
            <a:ext cx="8229600" cy="499745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lnSpcReduction="10000"/>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800" dirty="0"/>
              <a:t>面向对象设计是将面向对象分析所创建的分析模型转换为设计模型，解决“如何做”的问题。</a:t>
            </a:r>
            <a:endParaRPr lang="en-US" altLang="zh-CN" sz="2800" dirty="0"/>
          </a:p>
          <a:p>
            <a:r>
              <a:rPr lang="zh-CN" altLang="en-US" sz="2800" dirty="0"/>
              <a:t>主要任务</a:t>
            </a:r>
            <a:endParaRPr lang="en-US" altLang="zh-CN" sz="2800" dirty="0"/>
          </a:p>
          <a:p>
            <a:pPr lvl="1"/>
            <a:r>
              <a:rPr lang="zh-CN" altLang="en-US" sz="2400" dirty="0">
                <a:solidFill>
                  <a:srgbClr val="FF0000"/>
                </a:solidFill>
              </a:rPr>
              <a:t>体系结构设计</a:t>
            </a:r>
            <a:endParaRPr lang="en-US" altLang="zh-CN" sz="2400" dirty="0">
              <a:solidFill>
                <a:srgbClr val="FF0000"/>
              </a:solidFill>
            </a:endParaRPr>
          </a:p>
          <a:p>
            <a:pPr lvl="2"/>
            <a:r>
              <a:rPr lang="zh-CN" altLang="en-US" sz="2000" dirty="0"/>
              <a:t>水平层次组织：封闭式、开放式</a:t>
            </a:r>
            <a:endParaRPr lang="en-US" altLang="zh-CN" sz="2000" dirty="0"/>
          </a:p>
          <a:p>
            <a:pPr lvl="2"/>
            <a:r>
              <a:rPr lang="zh-CN" altLang="en-US" sz="2000" dirty="0"/>
              <a:t>垂直块状组织</a:t>
            </a:r>
            <a:endParaRPr lang="en-US" altLang="zh-CN" sz="2000" dirty="0"/>
          </a:p>
          <a:p>
            <a:pPr lvl="1"/>
            <a:r>
              <a:rPr lang="zh-CN" altLang="en-US" sz="2400" dirty="0">
                <a:solidFill>
                  <a:srgbClr val="FF0000"/>
                </a:solidFill>
              </a:rPr>
              <a:t>子系统设计</a:t>
            </a:r>
            <a:r>
              <a:rPr lang="zh-CN" altLang="en-US" sz="2400" dirty="0"/>
              <a:t>：</a:t>
            </a:r>
            <a:endParaRPr lang="en-US" altLang="zh-CN" sz="2400" dirty="0"/>
          </a:p>
          <a:p>
            <a:pPr marL="274320" lvl="1" indent="0">
              <a:buNone/>
            </a:pPr>
            <a:r>
              <a:rPr lang="zh-CN" altLang="en-US" sz="2400" dirty="0"/>
              <a:t>问题域子系统、人机交互子系统、任务管理子系统、数据管理子系统</a:t>
            </a:r>
            <a:endParaRPr lang="en-US" altLang="zh-CN" sz="2400" dirty="0"/>
          </a:p>
          <a:p>
            <a:pPr lvl="1"/>
            <a:r>
              <a:rPr lang="zh-CN" altLang="en-US" sz="2400" dirty="0">
                <a:solidFill>
                  <a:srgbClr val="FF0000"/>
                </a:solidFill>
              </a:rPr>
              <a:t>对象设计及优化</a:t>
            </a:r>
            <a:endParaRPr lang="en-US" altLang="zh-CN" sz="2400" dirty="0">
              <a:solidFill>
                <a:srgbClr val="FF0000"/>
              </a:solidFill>
            </a:endParaRPr>
          </a:p>
          <a:p>
            <a:pPr lvl="2"/>
            <a:r>
              <a:rPr lang="zh-CN" altLang="en-US" sz="2000" dirty="0"/>
              <a:t>接口设计（或人机交互设计）</a:t>
            </a:r>
            <a:endParaRPr lang="en-US" altLang="zh-CN" sz="2000" dirty="0"/>
          </a:p>
          <a:p>
            <a:pPr lvl="2"/>
            <a:r>
              <a:rPr lang="zh-CN" altLang="en-US" sz="2000" dirty="0"/>
              <a:t>数据设计</a:t>
            </a:r>
            <a:endParaRPr lang="en-US" altLang="zh-CN" sz="2000" dirty="0"/>
          </a:p>
          <a:p>
            <a:pPr lvl="2"/>
            <a:r>
              <a:rPr lang="zh-CN" altLang="en-US" sz="2000" dirty="0"/>
              <a:t>类设计</a:t>
            </a:r>
            <a:endParaRPr lang="en-US" altLang="zh-CN" sz="2000" dirty="0"/>
          </a:p>
        </p:txBody>
      </p:sp>
      <p:sp>
        <p:nvSpPr>
          <p:cNvPr id="9" name="内容占位符 2"/>
          <p:cNvSpPr txBox="1">
            <a:spLocks/>
          </p:cNvSpPr>
          <p:nvPr/>
        </p:nvSpPr>
        <p:spPr>
          <a:xfrm>
            <a:off x="450407" y="1073247"/>
            <a:ext cx="7772400" cy="506264"/>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zh-CN" altLang="en-US" sz="2400" dirty="0">
                <a:solidFill>
                  <a:srgbClr val="0070C0"/>
                </a:solidFill>
              </a:rPr>
              <a:t>（二）面向对象方法</a:t>
            </a:r>
          </a:p>
          <a:p>
            <a:pPr marL="0" indent="0">
              <a:buFont typeface="Wingdings" pitchFamily="2" charset="2"/>
              <a:buNone/>
            </a:pPr>
            <a:endParaRPr lang="en-US" altLang="zh-CN" sz="2400" dirty="0">
              <a:solidFill>
                <a:srgbClr val="0070C0"/>
              </a:solidFill>
            </a:endParaRPr>
          </a:p>
        </p:txBody>
      </p:sp>
      <p:sp>
        <p:nvSpPr>
          <p:cNvPr id="10" name="标题 1"/>
          <p:cNvSpPr>
            <a:spLocks noGrp="1"/>
          </p:cNvSpPr>
          <p:nvPr>
            <p:ph type="title"/>
          </p:nvPr>
        </p:nvSpPr>
        <p:spPr>
          <a:xfrm>
            <a:off x="777509" y="317559"/>
            <a:ext cx="7772400" cy="711122"/>
          </a:xfrm>
        </p:spPr>
        <p:txBody>
          <a:bodyPr/>
          <a:lstStyle/>
          <a:p>
            <a:r>
              <a:rPr lang="zh-CN" altLang="en-US" dirty="0"/>
              <a:t>六、软件方法简介</a:t>
            </a:r>
          </a:p>
        </p:txBody>
      </p:sp>
    </p:spTree>
    <p:extLst>
      <p:ext uri="{BB962C8B-B14F-4D97-AF65-F5344CB8AC3E}">
        <p14:creationId xmlns:p14="http://schemas.microsoft.com/office/powerpoint/2010/main" val="1266638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8">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450407" y="1466495"/>
            <a:ext cx="2243738" cy="461929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a:lnSpc>
                <a:spcPct val="120000"/>
              </a:lnSpc>
            </a:pPr>
            <a:r>
              <a:rPr lang="zh-CN" altLang="en-US" sz="2400" dirty="0"/>
              <a:t>主要原则</a:t>
            </a:r>
            <a:endParaRPr lang="en-US" altLang="zh-CN" sz="2400" dirty="0"/>
          </a:p>
          <a:p>
            <a:pPr lvl="1">
              <a:lnSpc>
                <a:spcPct val="120000"/>
              </a:lnSpc>
            </a:pPr>
            <a:r>
              <a:rPr lang="zh-CN" altLang="en-US" sz="2400" dirty="0">
                <a:solidFill>
                  <a:srgbClr val="7030A0"/>
                </a:solidFill>
              </a:rPr>
              <a:t>模块化</a:t>
            </a:r>
            <a:endParaRPr lang="en-US" altLang="zh-CN" sz="2400" dirty="0">
              <a:solidFill>
                <a:srgbClr val="7030A0"/>
              </a:solidFill>
            </a:endParaRPr>
          </a:p>
          <a:p>
            <a:pPr lvl="1">
              <a:lnSpc>
                <a:spcPct val="120000"/>
              </a:lnSpc>
            </a:pPr>
            <a:r>
              <a:rPr lang="zh-CN" altLang="en-US" sz="2400" dirty="0">
                <a:solidFill>
                  <a:srgbClr val="7030A0"/>
                </a:solidFill>
              </a:rPr>
              <a:t>抽象</a:t>
            </a:r>
            <a:endParaRPr lang="en-US" altLang="zh-CN" sz="2400" dirty="0">
              <a:solidFill>
                <a:srgbClr val="7030A0"/>
              </a:solidFill>
            </a:endParaRPr>
          </a:p>
          <a:p>
            <a:pPr lvl="1">
              <a:lnSpc>
                <a:spcPct val="120000"/>
              </a:lnSpc>
            </a:pPr>
            <a:r>
              <a:rPr lang="zh-CN" altLang="en-US" sz="2400" dirty="0">
                <a:solidFill>
                  <a:srgbClr val="7030A0"/>
                </a:solidFill>
              </a:rPr>
              <a:t>信息隐藏</a:t>
            </a:r>
            <a:endParaRPr lang="en-US" altLang="zh-CN" sz="2400" dirty="0">
              <a:solidFill>
                <a:srgbClr val="7030A0"/>
              </a:solidFill>
            </a:endParaRPr>
          </a:p>
          <a:p>
            <a:pPr lvl="1">
              <a:lnSpc>
                <a:spcPct val="120000"/>
              </a:lnSpc>
            </a:pPr>
            <a:r>
              <a:rPr lang="zh-CN" altLang="en-US" sz="2400" dirty="0">
                <a:solidFill>
                  <a:srgbClr val="7030A0"/>
                </a:solidFill>
              </a:rPr>
              <a:t>弱耦合</a:t>
            </a:r>
            <a:endParaRPr lang="en-US" altLang="zh-CN" sz="2400" dirty="0">
              <a:solidFill>
                <a:srgbClr val="7030A0"/>
              </a:solidFill>
            </a:endParaRPr>
          </a:p>
        </p:txBody>
      </p:sp>
      <p:sp>
        <p:nvSpPr>
          <p:cNvPr id="8" name="内容占位符 2"/>
          <p:cNvSpPr>
            <a:spLocks noGrp="1"/>
          </p:cNvSpPr>
          <p:nvPr>
            <p:ph idx="1"/>
          </p:nvPr>
        </p:nvSpPr>
        <p:spPr>
          <a:xfrm>
            <a:off x="450407" y="1073247"/>
            <a:ext cx="7772400" cy="506264"/>
          </a:xfrm>
        </p:spPr>
        <p:txBody>
          <a:bodyPr>
            <a:normAutofit/>
          </a:bodyPr>
          <a:lstStyle/>
          <a:p>
            <a:pPr marL="0" indent="0">
              <a:buNone/>
            </a:pPr>
            <a:r>
              <a:rPr lang="zh-CN" altLang="en-US" sz="2400" dirty="0">
                <a:solidFill>
                  <a:srgbClr val="0070C0"/>
                </a:solidFill>
              </a:rPr>
              <a:t>（二）面向对象方法</a:t>
            </a:r>
          </a:p>
          <a:p>
            <a:pPr marL="0" indent="0">
              <a:buNone/>
            </a:pPr>
            <a:endParaRPr lang="en-US" altLang="zh-CN" sz="2400" dirty="0">
              <a:solidFill>
                <a:srgbClr val="0070C0"/>
              </a:solidFill>
            </a:endParaRPr>
          </a:p>
        </p:txBody>
      </p:sp>
      <p:sp>
        <p:nvSpPr>
          <p:cNvPr id="9" name="标题 1"/>
          <p:cNvSpPr>
            <a:spLocks noGrp="1"/>
          </p:cNvSpPr>
          <p:nvPr>
            <p:ph type="title"/>
          </p:nvPr>
        </p:nvSpPr>
        <p:spPr>
          <a:xfrm>
            <a:off x="777509" y="317559"/>
            <a:ext cx="7772400" cy="711122"/>
          </a:xfrm>
        </p:spPr>
        <p:txBody>
          <a:bodyPr/>
          <a:lstStyle/>
          <a:p>
            <a:r>
              <a:rPr lang="zh-CN" altLang="en-US" dirty="0"/>
              <a:t>六、软件方法简介</a:t>
            </a:r>
          </a:p>
        </p:txBody>
      </p:sp>
      <p:sp>
        <p:nvSpPr>
          <p:cNvPr id="3" name="矩形 2"/>
          <p:cNvSpPr/>
          <p:nvPr/>
        </p:nvSpPr>
        <p:spPr>
          <a:xfrm>
            <a:off x="2977188" y="1908403"/>
            <a:ext cx="5755845" cy="2966966"/>
          </a:xfrm>
          <a:prstGeom prst="rect">
            <a:avLst/>
          </a:prstGeom>
        </p:spPr>
        <p:txBody>
          <a:bodyPr wrap="square">
            <a:spAutoFit/>
          </a:bodyPr>
          <a:lstStyle/>
          <a:p>
            <a:pPr marL="360363" lvl="1" indent="-360363">
              <a:lnSpc>
                <a:spcPct val="110000"/>
              </a:lnSpc>
              <a:buSzPct val="60000"/>
              <a:buFont typeface="Wingdings" panose="05000000000000000000" pitchFamily="2" charset="2"/>
              <a:buChar char="n"/>
            </a:pPr>
            <a:r>
              <a:rPr lang="zh-CN" altLang="en-US" sz="2400" dirty="0">
                <a:solidFill>
                  <a:srgbClr val="7030A0"/>
                </a:solidFill>
              </a:rPr>
              <a:t>强内聚</a:t>
            </a:r>
            <a:endParaRPr lang="en-US" altLang="zh-CN" sz="2400" dirty="0">
              <a:solidFill>
                <a:srgbClr val="7030A0"/>
              </a:solidFill>
            </a:endParaRPr>
          </a:p>
          <a:p>
            <a:pPr marL="534988" lvl="2" indent="-342900">
              <a:lnSpc>
                <a:spcPct val="110000"/>
              </a:lnSpc>
              <a:buFont typeface="Trebuchet MS" panose="020B0603020202020204" pitchFamily="34" charset="0"/>
              <a:buChar char="−"/>
            </a:pPr>
            <a:r>
              <a:rPr lang="zh-CN" altLang="en-US" sz="2000" dirty="0"/>
              <a:t>服务内聚：一个服务完成且仅完成一个功能；</a:t>
            </a:r>
            <a:endParaRPr lang="en-US" altLang="zh-CN" sz="2000" dirty="0"/>
          </a:p>
          <a:p>
            <a:pPr marL="534988" lvl="2" indent="-342900">
              <a:lnSpc>
                <a:spcPct val="110000"/>
              </a:lnSpc>
              <a:buFont typeface="Trebuchet MS" panose="020B0603020202020204" pitchFamily="34" charset="0"/>
              <a:buChar char="−"/>
            </a:pPr>
            <a:r>
              <a:rPr lang="zh-CN" altLang="en-US" sz="2000" dirty="0"/>
              <a:t>类内聚：一个类应只有一个用途；</a:t>
            </a:r>
            <a:endParaRPr lang="en-US" altLang="zh-CN" sz="2000" dirty="0"/>
          </a:p>
          <a:p>
            <a:pPr marL="534988" lvl="2" indent="-342900">
              <a:lnSpc>
                <a:spcPct val="110000"/>
              </a:lnSpc>
              <a:buFont typeface="Trebuchet MS" panose="020B0603020202020204" pitchFamily="34" charset="0"/>
              <a:buChar char="−"/>
            </a:pPr>
            <a:r>
              <a:rPr lang="zh-CN" altLang="en-US" sz="2000" dirty="0"/>
              <a:t>一般</a:t>
            </a:r>
            <a:r>
              <a:rPr lang="en-US" altLang="zh-CN" sz="2000" dirty="0"/>
              <a:t>-</a:t>
            </a:r>
            <a:r>
              <a:rPr lang="zh-CN" altLang="en-US" sz="2000" dirty="0"/>
              <a:t>特殊内聚：设计出一般</a:t>
            </a:r>
            <a:r>
              <a:rPr lang="en-US" altLang="zh-CN" sz="2000" dirty="0"/>
              <a:t>-</a:t>
            </a:r>
            <a:r>
              <a:rPr lang="zh-CN" altLang="en-US" sz="2000" dirty="0"/>
              <a:t>特殊结构，应是对相应知识领域的正确抽取；</a:t>
            </a:r>
            <a:endParaRPr lang="en-US" altLang="zh-CN" sz="2000" dirty="0"/>
          </a:p>
          <a:p>
            <a:pPr marL="360363" lvl="1" indent="-342900">
              <a:lnSpc>
                <a:spcPct val="110000"/>
              </a:lnSpc>
              <a:buSzPct val="60000"/>
              <a:buFont typeface="Wingdings" panose="05000000000000000000" pitchFamily="2" charset="2"/>
              <a:buChar char="n"/>
            </a:pPr>
            <a:r>
              <a:rPr lang="zh-CN" altLang="en-US" sz="2400" dirty="0">
                <a:solidFill>
                  <a:srgbClr val="7030A0"/>
                </a:solidFill>
              </a:rPr>
              <a:t>可重用</a:t>
            </a:r>
            <a:endParaRPr lang="en-US" altLang="zh-CN" sz="2400" dirty="0">
              <a:solidFill>
                <a:srgbClr val="7030A0"/>
              </a:solidFill>
            </a:endParaRPr>
          </a:p>
          <a:p>
            <a:pPr marL="534988" lvl="2" indent="-342900">
              <a:lnSpc>
                <a:spcPct val="120000"/>
              </a:lnSpc>
              <a:buFont typeface="Trebuchet MS" panose="020B0603020202020204" pitchFamily="34" charset="0"/>
              <a:buChar char="−"/>
            </a:pPr>
            <a:r>
              <a:rPr lang="zh-CN" altLang="en-US" sz="2000" dirty="0"/>
              <a:t>尽量使用已有的类；</a:t>
            </a:r>
            <a:endParaRPr lang="en-US" altLang="zh-CN" sz="2000" dirty="0"/>
          </a:p>
          <a:p>
            <a:pPr marL="534988" lvl="2" indent="-342900">
              <a:lnSpc>
                <a:spcPct val="110000"/>
              </a:lnSpc>
              <a:buFont typeface="Trebuchet MS" panose="020B0603020202020204" pitchFamily="34" charset="0"/>
              <a:buChar char="−"/>
            </a:pPr>
            <a:r>
              <a:rPr lang="zh-CN" altLang="en-US" sz="2000" dirty="0"/>
              <a:t>创建新类时考虑将来的可复用性。</a:t>
            </a:r>
          </a:p>
        </p:txBody>
      </p:sp>
    </p:spTree>
    <p:extLst>
      <p:ext uri="{BB962C8B-B14F-4D97-AF65-F5344CB8AC3E}">
        <p14:creationId xmlns:p14="http://schemas.microsoft.com/office/powerpoint/2010/main" val="3388138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2"/>
          <p:cNvSpPr txBox="1">
            <a:spLocks/>
          </p:cNvSpPr>
          <p:nvPr/>
        </p:nvSpPr>
        <p:spPr bwMode="auto">
          <a:xfrm>
            <a:off x="160301" y="1714594"/>
            <a:ext cx="8389608" cy="339166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a:lnSpc>
                <a:spcPct val="120000"/>
              </a:lnSpc>
            </a:pPr>
            <a:r>
              <a:rPr lang="zh-CN" altLang="en-US" sz="2400" dirty="0"/>
              <a:t>面向对象方法是一种把面向对象的思想应用于软件开发过程中，指导开发活动的系统方法，简称</a:t>
            </a:r>
            <a:r>
              <a:rPr lang="en-US" altLang="zh-CN" sz="2400" dirty="0"/>
              <a:t>OO</a:t>
            </a:r>
            <a:r>
              <a:rPr lang="zh-CN" altLang="en-US" sz="2400" dirty="0"/>
              <a:t>方法，它是建立在对象概念（对象、类和继承）基础上的方法。</a:t>
            </a:r>
            <a:endParaRPr lang="en-US" altLang="zh-CN" sz="2400" dirty="0"/>
          </a:p>
          <a:p>
            <a:pPr>
              <a:lnSpc>
                <a:spcPct val="120000"/>
              </a:lnSpc>
            </a:pPr>
            <a:r>
              <a:rPr lang="zh-CN" altLang="en-US" sz="2400" dirty="0"/>
              <a:t>自八十年代中期起，人们注重于面向对象分析和设计的研究，逐步形成了面向对象方法学。在</a:t>
            </a:r>
            <a:r>
              <a:rPr lang="en-US" altLang="zh-CN" sz="2400" dirty="0"/>
              <a:t>UML</a:t>
            </a:r>
            <a:r>
              <a:rPr lang="zh-CN" altLang="en-US" sz="2400" dirty="0"/>
              <a:t>产生之前，特别是</a:t>
            </a:r>
            <a:r>
              <a:rPr lang="en-US" altLang="zh-CN" sz="2400" dirty="0"/>
              <a:t>1989-1994</a:t>
            </a:r>
            <a:r>
              <a:rPr lang="zh-CN" altLang="en-US" sz="2400" dirty="0"/>
              <a:t>年间多达</a:t>
            </a:r>
            <a:r>
              <a:rPr lang="en-US" altLang="zh-CN" sz="2400" dirty="0">
                <a:solidFill>
                  <a:srgbClr val="00B0F0"/>
                </a:solidFill>
              </a:rPr>
              <a:t>50</a:t>
            </a:r>
            <a:r>
              <a:rPr lang="zh-CN" altLang="en-US" sz="2400" dirty="0"/>
              <a:t>种以上。典型的方法有：</a:t>
            </a:r>
            <a:endParaRPr lang="en-US" altLang="zh-CN" sz="2400" dirty="0"/>
          </a:p>
          <a:p>
            <a:pPr marL="731520" lvl="1" indent="-457200">
              <a:lnSpc>
                <a:spcPct val="120000"/>
              </a:lnSpc>
              <a:buFont typeface="+mj-lt"/>
              <a:buAutoNum type="arabicPeriod"/>
            </a:pPr>
            <a:r>
              <a:rPr lang="en-US" altLang="zh-CN" sz="2000" dirty="0" err="1">
                <a:solidFill>
                  <a:srgbClr val="7030A0"/>
                </a:solidFill>
              </a:rPr>
              <a:t>P.Coad</a:t>
            </a:r>
            <a:r>
              <a:rPr lang="zh-CN" altLang="en-US" sz="2000" dirty="0">
                <a:solidFill>
                  <a:srgbClr val="7030A0"/>
                </a:solidFill>
              </a:rPr>
              <a:t>和</a:t>
            </a:r>
            <a:r>
              <a:rPr lang="en-US" altLang="zh-CN" sz="2000" dirty="0" err="1">
                <a:solidFill>
                  <a:srgbClr val="7030A0"/>
                </a:solidFill>
              </a:rPr>
              <a:t>E.Yourdon</a:t>
            </a:r>
            <a:r>
              <a:rPr lang="zh-CN" altLang="en-US" sz="2000" dirty="0">
                <a:solidFill>
                  <a:srgbClr val="7030A0"/>
                </a:solidFill>
              </a:rPr>
              <a:t>的面向对象分析（</a:t>
            </a:r>
            <a:r>
              <a:rPr lang="en-US" altLang="zh-CN" sz="2000" dirty="0">
                <a:solidFill>
                  <a:srgbClr val="7030A0"/>
                </a:solidFill>
              </a:rPr>
              <a:t>OOA</a:t>
            </a:r>
            <a:r>
              <a:rPr lang="zh-CN" altLang="en-US" sz="2000" dirty="0">
                <a:solidFill>
                  <a:srgbClr val="7030A0"/>
                </a:solidFill>
              </a:rPr>
              <a:t>）和面向对象设计（</a:t>
            </a:r>
            <a:r>
              <a:rPr lang="en-US" altLang="zh-CN" sz="2000" dirty="0">
                <a:solidFill>
                  <a:srgbClr val="7030A0"/>
                </a:solidFill>
              </a:rPr>
              <a:t>OOD</a:t>
            </a:r>
            <a:r>
              <a:rPr lang="zh-CN" altLang="en-US" sz="2000" dirty="0">
                <a:solidFill>
                  <a:srgbClr val="7030A0"/>
                </a:solidFill>
              </a:rPr>
              <a:t>）</a:t>
            </a:r>
            <a:endParaRPr lang="en-US" altLang="zh-CN" sz="2000" dirty="0">
              <a:solidFill>
                <a:srgbClr val="7030A0"/>
              </a:solidFill>
            </a:endParaRPr>
          </a:p>
          <a:p>
            <a:pPr marL="731520" lvl="1" indent="-457200">
              <a:lnSpc>
                <a:spcPct val="120000"/>
              </a:lnSpc>
              <a:buFont typeface="+mj-lt"/>
              <a:buAutoNum type="arabicPeriod"/>
            </a:pPr>
            <a:r>
              <a:rPr lang="en-US" altLang="zh-CN" sz="2000" dirty="0" err="1">
                <a:solidFill>
                  <a:srgbClr val="7030A0"/>
                </a:solidFill>
              </a:rPr>
              <a:t>G.Booch</a:t>
            </a:r>
            <a:r>
              <a:rPr lang="zh-CN" altLang="en-US" sz="2000" dirty="0">
                <a:solidFill>
                  <a:srgbClr val="7030A0"/>
                </a:solidFill>
              </a:rPr>
              <a:t>的面向对象开发方法；</a:t>
            </a:r>
            <a:endParaRPr lang="en-US" altLang="zh-CN" sz="2000" dirty="0">
              <a:solidFill>
                <a:srgbClr val="7030A0"/>
              </a:solidFill>
            </a:endParaRPr>
          </a:p>
          <a:p>
            <a:pPr marL="731520" lvl="1" indent="-457200">
              <a:lnSpc>
                <a:spcPct val="120000"/>
              </a:lnSpc>
              <a:buFont typeface="+mj-lt"/>
              <a:buAutoNum type="arabicPeriod"/>
            </a:pPr>
            <a:r>
              <a:rPr lang="en-US" altLang="zh-CN" sz="2000" dirty="0" err="1">
                <a:solidFill>
                  <a:srgbClr val="7030A0"/>
                </a:solidFill>
              </a:rPr>
              <a:t>J.Rumbaugh</a:t>
            </a:r>
            <a:r>
              <a:rPr lang="zh-CN" altLang="en-US" sz="2000" dirty="0">
                <a:solidFill>
                  <a:srgbClr val="7030A0"/>
                </a:solidFill>
              </a:rPr>
              <a:t>等人提出的对象建模技术（</a:t>
            </a:r>
            <a:r>
              <a:rPr lang="en-US" altLang="zh-CN" sz="2000" dirty="0">
                <a:solidFill>
                  <a:srgbClr val="7030A0"/>
                </a:solidFill>
              </a:rPr>
              <a:t>OMT</a:t>
            </a:r>
            <a:r>
              <a:rPr lang="zh-CN" altLang="en-US" sz="2000" dirty="0">
                <a:solidFill>
                  <a:srgbClr val="7030A0"/>
                </a:solidFill>
              </a:rPr>
              <a:t>）</a:t>
            </a:r>
            <a:endParaRPr lang="en-US" altLang="zh-CN" sz="2000" dirty="0">
              <a:solidFill>
                <a:srgbClr val="7030A0"/>
              </a:solidFill>
            </a:endParaRPr>
          </a:p>
          <a:p>
            <a:pPr marL="731520" lvl="1" indent="-457200">
              <a:lnSpc>
                <a:spcPct val="120000"/>
              </a:lnSpc>
              <a:buFont typeface="+mj-lt"/>
              <a:buAutoNum type="arabicPeriod"/>
            </a:pPr>
            <a:r>
              <a:rPr lang="en-US" altLang="zh-CN" sz="2000" dirty="0">
                <a:solidFill>
                  <a:srgbClr val="7030A0"/>
                </a:solidFill>
              </a:rPr>
              <a:t>Jacobson</a:t>
            </a:r>
            <a:r>
              <a:rPr lang="zh-CN" altLang="en-US" sz="2000" dirty="0">
                <a:solidFill>
                  <a:srgbClr val="7030A0"/>
                </a:solidFill>
              </a:rPr>
              <a:t>的面向对象软件工程（</a:t>
            </a:r>
            <a:r>
              <a:rPr lang="en-US" altLang="zh-CN" sz="2000" dirty="0">
                <a:solidFill>
                  <a:srgbClr val="7030A0"/>
                </a:solidFill>
              </a:rPr>
              <a:t>OOSE</a:t>
            </a:r>
            <a:r>
              <a:rPr lang="zh-CN" altLang="en-US" sz="2000" dirty="0">
                <a:solidFill>
                  <a:srgbClr val="7030A0"/>
                </a:solidFill>
              </a:rPr>
              <a:t>）等。</a:t>
            </a:r>
          </a:p>
        </p:txBody>
      </p:sp>
      <p:sp>
        <p:nvSpPr>
          <p:cNvPr id="8" name="内容占位符 2"/>
          <p:cNvSpPr>
            <a:spLocks noGrp="1"/>
          </p:cNvSpPr>
          <p:nvPr>
            <p:ph idx="1"/>
          </p:nvPr>
        </p:nvSpPr>
        <p:spPr>
          <a:xfrm>
            <a:off x="450407" y="1073247"/>
            <a:ext cx="7772400" cy="506264"/>
          </a:xfrm>
        </p:spPr>
        <p:txBody>
          <a:bodyPr>
            <a:normAutofit/>
          </a:bodyPr>
          <a:lstStyle/>
          <a:p>
            <a:pPr marL="0" indent="0">
              <a:buNone/>
            </a:pPr>
            <a:r>
              <a:rPr lang="zh-CN" altLang="en-US" sz="2400" dirty="0">
                <a:solidFill>
                  <a:srgbClr val="0070C0"/>
                </a:solidFill>
              </a:rPr>
              <a:t>（二）面向对象方法</a:t>
            </a:r>
          </a:p>
          <a:p>
            <a:pPr marL="0" indent="0">
              <a:buNone/>
            </a:pPr>
            <a:endParaRPr lang="en-US" altLang="zh-CN" sz="2400" dirty="0">
              <a:solidFill>
                <a:srgbClr val="0070C0"/>
              </a:solidFill>
            </a:endParaRPr>
          </a:p>
        </p:txBody>
      </p:sp>
      <p:sp>
        <p:nvSpPr>
          <p:cNvPr id="9" name="标题 1"/>
          <p:cNvSpPr>
            <a:spLocks noGrp="1"/>
          </p:cNvSpPr>
          <p:nvPr>
            <p:ph type="title"/>
          </p:nvPr>
        </p:nvSpPr>
        <p:spPr>
          <a:xfrm>
            <a:off x="777509" y="317559"/>
            <a:ext cx="7772400" cy="711122"/>
          </a:xfrm>
        </p:spPr>
        <p:txBody>
          <a:bodyPr/>
          <a:lstStyle/>
          <a:p>
            <a:r>
              <a:rPr lang="zh-CN" altLang="en-US" dirty="0"/>
              <a:t>六、软件方法简介</a:t>
            </a:r>
          </a:p>
        </p:txBody>
      </p:sp>
    </p:spTree>
    <p:extLst>
      <p:ext uri="{BB962C8B-B14F-4D97-AF65-F5344CB8AC3E}">
        <p14:creationId xmlns:p14="http://schemas.microsoft.com/office/powerpoint/2010/main" val="3266445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a:spLocks/>
          </p:cNvSpPr>
          <p:nvPr/>
        </p:nvSpPr>
        <p:spPr bwMode="auto">
          <a:xfrm>
            <a:off x="399230" y="2048633"/>
            <a:ext cx="5220734" cy="112152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3366"/>
              </a:buClr>
              <a:buFont typeface="Wingdings" pitchFamily="2" charset="2"/>
              <a:buChar char="l"/>
              <a:defRPr sz="3200">
                <a:solidFill>
                  <a:srgbClr val="000000"/>
                </a:solidFill>
                <a:latin typeface="+mn-lt"/>
                <a:ea typeface="+mn-ea"/>
                <a:cs typeface="+mn-cs"/>
              </a:defRPr>
            </a:lvl1pPr>
            <a:lvl2pPr marL="742950" indent="-285750" algn="l" rtl="0" eaLnBrk="0" fontAlgn="base" hangingPunct="0">
              <a:spcBef>
                <a:spcPct val="20000"/>
              </a:spcBef>
              <a:spcAft>
                <a:spcPct val="0"/>
              </a:spcAft>
              <a:buClr>
                <a:srgbClr val="003366"/>
              </a:buClr>
              <a:buFont typeface="Wingdings" pitchFamily="2" charset="2"/>
              <a:buChar char="l"/>
              <a:defRPr sz="2800" b="0">
                <a:solidFill>
                  <a:srgbClr val="000000"/>
                </a:solidFill>
                <a:latin typeface="+mn-lt"/>
                <a:ea typeface="+mn-ea"/>
              </a:defRPr>
            </a:lvl2pPr>
            <a:lvl3pPr marL="1143000" indent="-228600" algn="l" rtl="0" eaLnBrk="0" fontAlgn="base" hangingPunct="0">
              <a:spcBef>
                <a:spcPct val="20000"/>
              </a:spcBef>
              <a:spcAft>
                <a:spcPct val="0"/>
              </a:spcAft>
              <a:buClr>
                <a:srgbClr val="003366"/>
              </a:buClr>
              <a:buFont typeface="Wingdings" pitchFamily="2" charset="2"/>
              <a:buChar char="l"/>
              <a:defRPr sz="2400">
                <a:solidFill>
                  <a:srgbClr val="000000"/>
                </a:solidFill>
                <a:latin typeface="+mn-lt"/>
                <a:ea typeface="+mn-ea"/>
              </a:defRPr>
            </a:lvl3pPr>
            <a:lvl4pPr marL="1600200" indent="-228600" algn="l" rtl="0" eaLnBrk="0" fontAlgn="base" hangingPunct="0">
              <a:spcBef>
                <a:spcPct val="20000"/>
              </a:spcBef>
              <a:spcAft>
                <a:spcPct val="0"/>
              </a:spcAft>
              <a:buClr>
                <a:srgbClr val="003366"/>
              </a:buClr>
              <a:buFont typeface="Wingdings" pitchFamily="2" charset="2"/>
              <a:buChar char="l"/>
              <a:defRPr sz="2000">
                <a:solidFill>
                  <a:srgbClr val="000000"/>
                </a:solidFill>
                <a:latin typeface="+mn-lt"/>
                <a:ea typeface="+mn-ea"/>
              </a:defRPr>
            </a:lvl4pPr>
            <a:lvl5pPr marL="2057400" indent="-228600" algn="l" rtl="0" eaLnBrk="0" fontAlgn="base" hangingPunct="0">
              <a:spcBef>
                <a:spcPct val="20000"/>
              </a:spcBef>
              <a:spcAft>
                <a:spcPct val="0"/>
              </a:spcAft>
              <a:buClr>
                <a:srgbClr val="003366"/>
              </a:buClr>
              <a:buFont typeface="Wingdings" pitchFamily="2" charset="2"/>
              <a:buChar char="l"/>
              <a:defRPr sz="2000">
                <a:solidFill>
                  <a:srgbClr val="000000"/>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lvl="0" defTabSz="914400">
              <a:buFont typeface="Wingdings" panose="05000000000000000000" pitchFamily="2" charset="2"/>
              <a:buChar char="n"/>
            </a:pPr>
            <a:r>
              <a:rPr lang="en-US" altLang="zh-CN" sz="2400" dirty="0">
                <a:latin typeface="+mn-ea"/>
              </a:rPr>
              <a:t>Peter Coad</a:t>
            </a:r>
            <a:r>
              <a:rPr lang="zh-CN" altLang="en-US" sz="2400" dirty="0">
                <a:latin typeface="+mn-ea"/>
              </a:rPr>
              <a:t>、</a:t>
            </a:r>
            <a:r>
              <a:rPr lang="en-US" altLang="zh-CN" sz="2400" dirty="0">
                <a:latin typeface="+mn-ea"/>
              </a:rPr>
              <a:t>Edward Yourdon1990</a:t>
            </a:r>
            <a:r>
              <a:rPr lang="zh-CN" altLang="en-US" sz="2400" dirty="0">
                <a:latin typeface="+mn-ea"/>
              </a:rPr>
              <a:t>年推出</a:t>
            </a:r>
            <a:endParaRPr kumimoji="0" lang="en-US" altLang="zh-CN" sz="2400" b="0" i="0" u="none" strike="noStrike" kern="0" cap="none" spc="0" normalizeH="0" baseline="0" noProof="0" dirty="0">
              <a:ln>
                <a:noFill/>
              </a:ln>
              <a:solidFill>
                <a:srgbClr val="000000"/>
              </a:solidFill>
              <a:effectLst/>
              <a:uLnTx/>
              <a:uFillTx/>
              <a:latin typeface="+mn-ea"/>
            </a:endParaRPr>
          </a:p>
          <a:p>
            <a:pPr lvl="0" defTabSz="914400">
              <a:buFont typeface="Wingdings" panose="05000000000000000000" pitchFamily="2" charset="2"/>
              <a:buChar char="n"/>
            </a:pPr>
            <a:r>
              <a:rPr kumimoji="0" lang="zh-CN" altLang="en-US" sz="2400" b="0" i="0" u="none" strike="noStrike" kern="0" cap="none" spc="0" normalizeH="0" baseline="0" noProof="0" dirty="0">
                <a:ln>
                  <a:noFill/>
                </a:ln>
                <a:solidFill>
                  <a:srgbClr val="000000"/>
                </a:solidFill>
                <a:effectLst/>
                <a:uLnTx/>
                <a:uFillTx/>
                <a:latin typeface="+mn-ea"/>
              </a:rPr>
              <a:t>静态模型：描述系统的构成和结构</a:t>
            </a:r>
            <a:endParaRPr kumimoji="0" lang="en-US" altLang="zh-CN" sz="2400" b="0" i="0" u="none" strike="noStrike" kern="0" cap="none" spc="0" normalizeH="0" baseline="0" noProof="0" dirty="0">
              <a:ln>
                <a:noFill/>
              </a:ln>
              <a:solidFill>
                <a:srgbClr val="000000"/>
              </a:solidFill>
              <a:effectLst/>
              <a:uLnTx/>
              <a:uFillTx/>
              <a:latin typeface="+mn-ea"/>
            </a:endParaRPr>
          </a:p>
        </p:txBody>
      </p:sp>
      <p:pic>
        <p:nvPicPr>
          <p:cNvPr id="5" name="图片 4"/>
          <p:cNvPicPr>
            <a:picLocks noChangeAspect="1"/>
          </p:cNvPicPr>
          <p:nvPr/>
        </p:nvPicPr>
        <p:blipFill>
          <a:blip r:embed="rId3"/>
          <a:stretch>
            <a:fillRect/>
          </a:stretch>
        </p:blipFill>
        <p:spPr>
          <a:xfrm>
            <a:off x="5619964" y="1055095"/>
            <a:ext cx="1300086" cy="1863944"/>
          </a:xfrm>
          <a:prstGeom prst="rect">
            <a:avLst/>
          </a:prstGeom>
        </p:spPr>
      </p:pic>
      <p:pic>
        <p:nvPicPr>
          <p:cNvPr id="8" name="图片 7"/>
          <p:cNvPicPr>
            <a:picLocks noChangeAspect="1"/>
          </p:cNvPicPr>
          <p:nvPr/>
        </p:nvPicPr>
        <p:blipFill>
          <a:blip r:embed="rId4"/>
          <a:stretch>
            <a:fillRect/>
          </a:stretch>
        </p:blipFill>
        <p:spPr>
          <a:xfrm>
            <a:off x="7441779" y="300378"/>
            <a:ext cx="1476375" cy="2095500"/>
          </a:xfrm>
          <a:prstGeom prst="rect">
            <a:avLst/>
          </a:prstGeom>
        </p:spPr>
      </p:pic>
      <p:sp>
        <p:nvSpPr>
          <p:cNvPr id="9" name="矩形 8"/>
          <p:cNvSpPr/>
          <p:nvPr/>
        </p:nvSpPr>
        <p:spPr>
          <a:xfrm>
            <a:off x="399230" y="3364394"/>
            <a:ext cx="8366564" cy="3166316"/>
          </a:xfrm>
          <a:prstGeom prst="rect">
            <a:avLst/>
          </a:prstGeom>
        </p:spPr>
        <p:txBody>
          <a:bodyPr wrap="square">
            <a:spAutoFit/>
          </a:bodyPr>
          <a:lstStyle/>
          <a:p>
            <a:pPr marL="342900" indent="-342900">
              <a:lnSpc>
                <a:spcPct val="120000"/>
              </a:lnSpc>
              <a:buFontTx/>
              <a:buChar char="−"/>
            </a:pPr>
            <a:r>
              <a:rPr lang="zh-CN" altLang="en-US" sz="2400" dirty="0"/>
              <a:t>通过</a:t>
            </a:r>
            <a:r>
              <a:rPr lang="en-US" altLang="zh-CN" sz="2400" dirty="0"/>
              <a:t>OOA</a:t>
            </a:r>
            <a:r>
              <a:rPr lang="zh-CN" altLang="en-US" sz="2400" dirty="0"/>
              <a:t>建立的系统模型是以对象概念为中心的，因此称为概念模型，它由一组相关的类组成。 </a:t>
            </a:r>
            <a:r>
              <a:rPr lang="en-US" altLang="zh-CN" sz="2400" dirty="0"/>
              <a:t>OOA</a:t>
            </a:r>
            <a:r>
              <a:rPr lang="zh-CN" altLang="en-US" sz="2400" dirty="0"/>
              <a:t>可以采用自顶而下的方法，逐层分解建立系统模型，也可以自底而上地从已有定义的基本类出发，逐步构造新类。</a:t>
            </a:r>
          </a:p>
          <a:p>
            <a:pPr marL="342900" indent="-342900">
              <a:lnSpc>
                <a:spcPct val="120000"/>
              </a:lnSpc>
              <a:buFontTx/>
              <a:buChar char="−"/>
            </a:pPr>
            <a:r>
              <a:rPr lang="en-US" altLang="zh-CN" sz="2400" dirty="0"/>
              <a:t>OOA</a:t>
            </a:r>
            <a:r>
              <a:rPr lang="zh-CN" altLang="en-US" sz="2400" dirty="0"/>
              <a:t>的分析模型中包括</a:t>
            </a:r>
            <a:r>
              <a:rPr lang="en-US" altLang="zh-CN" sz="2400" dirty="0"/>
              <a:t>5</a:t>
            </a:r>
            <a:r>
              <a:rPr lang="zh-CN" altLang="en-US" sz="2400" dirty="0"/>
              <a:t>层模型，即横向切片包括</a:t>
            </a:r>
            <a:r>
              <a:rPr lang="en-US" altLang="zh-CN" sz="2400" dirty="0"/>
              <a:t>5</a:t>
            </a:r>
            <a:r>
              <a:rPr lang="zh-CN" altLang="en-US" sz="2400" dirty="0"/>
              <a:t>个层次：类</a:t>
            </a:r>
            <a:r>
              <a:rPr lang="en-US" altLang="zh-CN" sz="2400" b="1" dirty="0">
                <a:latin typeface="宋体" panose="02010600030101010101" pitchFamily="2" charset="-122"/>
                <a:ea typeface="宋体" panose="02010600030101010101" pitchFamily="2" charset="-122"/>
              </a:rPr>
              <a:t>&amp;</a:t>
            </a:r>
            <a:r>
              <a:rPr lang="zh-CN" altLang="en-US" sz="2400" dirty="0"/>
              <a:t>对象层、结构层、属性层、服务层、主题层。可以说</a:t>
            </a:r>
            <a:r>
              <a:rPr lang="en-US" altLang="zh-CN" sz="2400" dirty="0"/>
              <a:t>5</a:t>
            </a:r>
            <a:r>
              <a:rPr lang="zh-CN" altLang="en-US" sz="2400" dirty="0"/>
              <a:t>项活动。</a:t>
            </a:r>
          </a:p>
        </p:txBody>
      </p:sp>
      <p:sp>
        <p:nvSpPr>
          <p:cNvPr id="12" name="内容占位符 2"/>
          <p:cNvSpPr>
            <a:spLocks noGrp="1"/>
          </p:cNvSpPr>
          <p:nvPr>
            <p:ph idx="1"/>
          </p:nvPr>
        </p:nvSpPr>
        <p:spPr>
          <a:xfrm>
            <a:off x="448663" y="1348128"/>
            <a:ext cx="7772400" cy="506264"/>
          </a:xfrm>
        </p:spPr>
        <p:txBody>
          <a:bodyPr>
            <a:normAutofit/>
          </a:bodyPr>
          <a:lstStyle/>
          <a:p>
            <a:pPr marL="0" indent="0">
              <a:buNone/>
            </a:pPr>
            <a:r>
              <a:rPr lang="zh-CN" altLang="en-US" sz="2400" dirty="0">
                <a:solidFill>
                  <a:srgbClr val="0070C0"/>
                </a:solidFill>
              </a:rPr>
              <a:t>（三）</a:t>
            </a:r>
            <a:r>
              <a:rPr lang="en-US" altLang="zh-CN" sz="2400" dirty="0">
                <a:solidFill>
                  <a:srgbClr val="0070C0"/>
                </a:solidFill>
              </a:rPr>
              <a:t>Coad/Yourdon</a:t>
            </a:r>
            <a:r>
              <a:rPr lang="zh-CN" altLang="en-US" sz="2400" dirty="0">
                <a:solidFill>
                  <a:srgbClr val="0070C0"/>
                </a:solidFill>
              </a:rPr>
              <a:t>方法</a:t>
            </a:r>
          </a:p>
          <a:p>
            <a:pPr marL="0" indent="0">
              <a:buNone/>
            </a:pPr>
            <a:endParaRPr lang="zh-CN" altLang="en-US" sz="2400" dirty="0">
              <a:solidFill>
                <a:srgbClr val="0070C0"/>
              </a:solidFill>
            </a:endParaRPr>
          </a:p>
          <a:p>
            <a:pPr marL="0" indent="0">
              <a:buNone/>
            </a:pPr>
            <a:endParaRPr lang="en-US" altLang="zh-CN" sz="2400" dirty="0">
              <a:solidFill>
                <a:srgbClr val="0070C0"/>
              </a:solidFill>
            </a:endParaRPr>
          </a:p>
        </p:txBody>
      </p:sp>
      <p:sp>
        <p:nvSpPr>
          <p:cNvPr id="13" name="标题 1"/>
          <p:cNvSpPr>
            <a:spLocks noGrp="1"/>
          </p:cNvSpPr>
          <p:nvPr>
            <p:ph type="title"/>
          </p:nvPr>
        </p:nvSpPr>
        <p:spPr>
          <a:xfrm>
            <a:off x="777509" y="317559"/>
            <a:ext cx="7772400" cy="711122"/>
          </a:xfrm>
        </p:spPr>
        <p:txBody>
          <a:bodyPr/>
          <a:lstStyle/>
          <a:p>
            <a:r>
              <a:rPr lang="zh-CN" altLang="en-US" dirty="0"/>
              <a:t>六、软件方法简介</a:t>
            </a:r>
          </a:p>
        </p:txBody>
      </p:sp>
    </p:spTree>
    <p:extLst>
      <p:ext uri="{BB962C8B-B14F-4D97-AF65-F5344CB8AC3E}">
        <p14:creationId xmlns:p14="http://schemas.microsoft.com/office/powerpoint/2010/main" val="2567566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09152" y="1347457"/>
            <a:ext cx="4695545" cy="3130095"/>
          </a:xfrm>
        </p:spPr>
        <p:txBody>
          <a:bodyPr>
            <a:noAutofit/>
          </a:bodyPr>
          <a:lstStyle/>
          <a:p>
            <a:pPr>
              <a:lnSpc>
                <a:spcPct val="120000"/>
              </a:lnSpc>
              <a:spcBef>
                <a:spcPts val="0"/>
              </a:spcBef>
            </a:pPr>
            <a:r>
              <a:rPr lang="zh-CN" altLang="zh-CN" sz="1400" b="1" dirty="0"/>
              <a:t>据犹太人的《圣经》记载：大洪水劫后，天上出现了第一道彩虹，上帝说：“</a:t>
            </a:r>
            <a:r>
              <a:rPr lang="zh-CN" altLang="zh-CN" sz="1400" b="1" dirty="0">
                <a:solidFill>
                  <a:srgbClr val="FF0000"/>
                </a:solidFill>
              </a:rPr>
              <a:t>我把彩虹放在云彩中，这就可作我与大地立约的记号；水就不再泛滥，不再毁坏一切有血肉的活物了</a:t>
            </a:r>
            <a:r>
              <a:rPr lang="zh-CN" altLang="zh-CN" sz="1400" b="1" dirty="0"/>
              <a:t>” 。</a:t>
            </a:r>
            <a:endParaRPr lang="en-US" altLang="zh-CN" sz="1400" b="1" dirty="0"/>
          </a:p>
          <a:p>
            <a:pPr>
              <a:lnSpc>
                <a:spcPct val="120000"/>
              </a:lnSpc>
              <a:spcBef>
                <a:spcPts val="0"/>
              </a:spcBef>
            </a:pPr>
            <a:r>
              <a:rPr lang="zh-CN" altLang="zh-CN" sz="1400" b="1" dirty="0"/>
              <a:t>此后，</a:t>
            </a:r>
            <a:r>
              <a:rPr lang="zh-CN" altLang="zh-CN" sz="1400" b="1" dirty="0">
                <a:solidFill>
                  <a:srgbClr val="FF0000"/>
                </a:solidFill>
              </a:rPr>
              <a:t>天下人都讲一样的语言，都有一样的口音</a:t>
            </a:r>
            <a:r>
              <a:rPr lang="zh-CN" altLang="zh-CN" sz="1400" b="1" dirty="0"/>
              <a:t>。</a:t>
            </a:r>
            <a:endParaRPr lang="zh-CN" altLang="zh-CN" sz="1400" dirty="0"/>
          </a:p>
          <a:p>
            <a:pPr>
              <a:lnSpc>
                <a:spcPct val="120000"/>
              </a:lnSpc>
              <a:spcBef>
                <a:spcPts val="0"/>
              </a:spcBef>
            </a:pPr>
            <a:r>
              <a:rPr lang="zh-CN" altLang="zh-CN" sz="1400" b="1" dirty="0">
                <a:solidFill>
                  <a:srgbClr val="FF0000"/>
                </a:solidFill>
              </a:rPr>
              <a:t>诺亚的子孙越来越多</a:t>
            </a:r>
            <a:r>
              <a:rPr lang="zh-CN" altLang="zh-CN" sz="1400" b="1" dirty="0"/>
              <a:t>，遍布地面，于是向东迁移。在示拿地（古巴比伦附近），他们遇见一片平原，定居下来。</a:t>
            </a:r>
            <a:endParaRPr lang="zh-CN" altLang="zh-CN" sz="1400" dirty="0"/>
          </a:p>
          <a:p>
            <a:pPr>
              <a:lnSpc>
                <a:spcPct val="120000"/>
              </a:lnSpc>
              <a:spcBef>
                <a:spcPts val="0"/>
              </a:spcBef>
            </a:pPr>
            <a:r>
              <a:rPr lang="zh-CN" altLang="zh-CN" sz="1400" b="1" dirty="0"/>
              <a:t>有一天，</a:t>
            </a:r>
            <a:r>
              <a:rPr lang="zh-CN" altLang="zh-CN" sz="1400" b="1" dirty="0">
                <a:solidFill>
                  <a:srgbClr val="FF0000"/>
                </a:solidFill>
              </a:rPr>
              <a:t>有人提出一个问题：我们怎么知道不会再有诺亚时代的洪水将我们淹死</a:t>
            </a:r>
            <a:r>
              <a:rPr lang="zh-CN" altLang="zh-CN" sz="1400" b="1" dirty="0"/>
              <a:t>，就像淹死我们祖先那样？有人回答道</a:t>
            </a:r>
            <a:r>
              <a:rPr lang="zh-CN" altLang="en-US" sz="1400" b="1" dirty="0"/>
              <a:t>：</a:t>
            </a:r>
            <a:r>
              <a:rPr lang="zh-CN" altLang="zh-CN" sz="1400" b="1" dirty="0"/>
              <a:t>“这有彩虹为证啊” 说他永远不会再用洪水毁灭世界。”</a:t>
            </a:r>
            <a:endParaRPr lang="zh-CN" altLang="zh-CN" sz="1400" dirty="0"/>
          </a:p>
          <a:p>
            <a:pPr>
              <a:lnSpc>
                <a:spcPct val="120000"/>
              </a:lnSpc>
              <a:spcBef>
                <a:spcPts val="0"/>
              </a:spcBef>
            </a:pPr>
            <a:r>
              <a:rPr lang="zh-CN" altLang="zh-CN" sz="1400" b="1" dirty="0"/>
              <a:t>“</a:t>
            </a:r>
            <a:r>
              <a:rPr lang="zh-CN" altLang="zh-CN" sz="1400" b="1" dirty="0">
                <a:solidFill>
                  <a:srgbClr val="FF0000"/>
                </a:solidFill>
              </a:rPr>
              <a:t>但是没有理由把我们的将来以及我们的子孙的前途寄托在彩虹上呀”</a:t>
            </a:r>
            <a:r>
              <a:rPr lang="zh-CN" altLang="zh-CN" sz="1400" b="1" dirty="0"/>
              <a:t>另一个人争辩说“我们应该做点什么，以免洪水再发生”</a:t>
            </a:r>
            <a:endParaRPr lang="zh-CN" altLang="en-US" sz="1400" dirty="0"/>
          </a:p>
        </p:txBody>
      </p:sp>
      <p:grpSp>
        <p:nvGrpSpPr>
          <p:cNvPr id="6" name="组合 5"/>
          <p:cNvGrpSpPr/>
          <p:nvPr/>
        </p:nvGrpSpPr>
        <p:grpSpPr>
          <a:xfrm>
            <a:off x="4743937" y="1262185"/>
            <a:ext cx="4297539" cy="3558930"/>
            <a:chOff x="4122616" y="1540073"/>
            <a:chExt cx="4660954" cy="3742149"/>
          </a:xfrm>
        </p:grpSpPr>
        <p:pic>
          <p:nvPicPr>
            <p:cNvPr id="4" name="图片 3"/>
            <p:cNvPicPr>
              <a:picLocks noChangeAspect="1"/>
            </p:cNvPicPr>
            <p:nvPr/>
          </p:nvPicPr>
          <p:blipFill>
            <a:blip r:embed="rId2"/>
            <a:stretch>
              <a:fillRect/>
            </a:stretch>
          </p:blipFill>
          <p:spPr>
            <a:xfrm>
              <a:off x="4122616" y="1540073"/>
              <a:ext cx="4660954" cy="3560081"/>
            </a:xfrm>
            <a:prstGeom prst="rect">
              <a:avLst/>
            </a:prstGeom>
            <a:effectLst>
              <a:softEdge rad="139700"/>
            </a:effectLst>
          </p:spPr>
        </p:pic>
        <p:pic>
          <p:nvPicPr>
            <p:cNvPr id="5" name="图片 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86277" y="5053622"/>
              <a:ext cx="4333632" cy="228600"/>
            </a:xfrm>
            <a:prstGeom prst="rect">
              <a:avLst/>
            </a:prstGeom>
            <a:noFill/>
            <a:ln>
              <a:noFill/>
            </a:ln>
            <a:effectLst>
              <a:softEdge rad="38100"/>
            </a:effectLst>
          </p:spPr>
        </p:pic>
      </p:grpSp>
      <p:sp>
        <p:nvSpPr>
          <p:cNvPr id="7" name="矩形 6"/>
          <p:cNvSpPr/>
          <p:nvPr/>
        </p:nvSpPr>
        <p:spPr>
          <a:xfrm>
            <a:off x="209152" y="5003948"/>
            <a:ext cx="8832324" cy="1643527"/>
          </a:xfrm>
          <a:prstGeom prst="rect">
            <a:avLst/>
          </a:prstGeom>
        </p:spPr>
        <p:txBody>
          <a:bodyPr wrap="square">
            <a:spAutoFit/>
          </a:bodyPr>
          <a:lstStyle/>
          <a:p>
            <a:pPr marL="171450" indent="-171450">
              <a:lnSpc>
                <a:spcPct val="140000"/>
              </a:lnSpc>
              <a:spcBef>
                <a:spcPts val="0"/>
              </a:spcBef>
              <a:buFont typeface="Wingdings" panose="05000000000000000000" pitchFamily="2" charset="2"/>
              <a:buChar char="n"/>
            </a:pPr>
            <a:r>
              <a:rPr lang="zh-CN" altLang="zh-CN" sz="1400" dirty="0"/>
              <a:t>于是他们拿石头</a:t>
            </a:r>
            <a:r>
              <a:rPr lang="zh-CN" altLang="en-US" sz="1400" dirty="0"/>
              <a:t>、</a:t>
            </a:r>
            <a:r>
              <a:rPr lang="zh-CN" altLang="zh-CN" sz="1400" dirty="0"/>
              <a:t>灰泥建造一座城和一座塔，塔顶通天，为要传扬我们的名，免得我们分散在全地上。”</a:t>
            </a:r>
          </a:p>
          <a:p>
            <a:pPr marL="171450" indent="-171450">
              <a:lnSpc>
                <a:spcPct val="140000"/>
              </a:lnSpc>
              <a:spcBef>
                <a:spcPts val="0"/>
              </a:spcBef>
              <a:buFont typeface="Wingdings" panose="05000000000000000000" pitchFamily="2" charset="2"/>
              <a:buChar char="n"/>
            </a:pPr>
            <a:r>
              <a:rPr lang="zh-CN" altLang="zh-CN" sz="1400" dirty="0">
                <a:solidFill>
                  <a:srgbClr val="FF0000"/>
                </a:solidFill>
              </a:rPr>
              <a:t>由于大家语言相通，同心协力，建成的巴比伦城繁华而美丽，高塔直插云霄，似乎要与天公一比高低。</a:t>
            </a:r>
          </a:p>
          <a:p>
            <a:pPr marL="171450" indent="-171450">
              <a:lnSpc>
                <a:spcPct val="140000"/>
              </a:lnSpc>
              <a:spcBef>
                <a:spcPts val="0"/>
              </a:spcBef>
              <a:buFont typeface="Wingdings" panose="05000000000000000000" pitchFamily="2" charset="2"/>
              <a:buChar char="n"/>
            </a:pPr>
            <a:r>
              <a:rPr lang="zh-CN" altLang="zh-CN" sz="1400" dirty="0"/>
              <a:t>此举惊动了上帝！</a:t>
            </a:r>
            <a:r>
              <a:rPr lang="zh-CN" altLang="en-US" sz="1400" dirty="0"/>
              <a:t>上帝发觉自己的誓言受到了怀疑，上帝决定惩罚这些忘记约定的人们。</a:t>
            </a:r>
          </a:p>
          <a:p>
            <a:pPr marL="171450" indent="-171450">
              <a:buFont typeface="Wingdings" panose="05000000000000000000" pitchFamily="2" charset="2"/>
              <a:buChar char="n"/>
            </a:pPr>
            <a:r>
              <a:rPr lang="zh-CN" altLang="en-US" sz="1400" dirty="0"/>
              <a:t>于是他悄悄地离开天国来到人间，</a:t>
            </a:r>
            <a:r>
              <a:rPr lang="zh-CN" altLang="en-US" sz="1400" b="1" dirty="0">
                <a:solidFill>
                  <a:srgbClr val="FF0000"/>
                </a:solidFill>
              </a:rPr>
              <a:t>改变并区别开了人类的语言，使他们因为语言不通而分散在各处</a:t>
            </a:r>
            <a:r>
              <a:rPr lang="zh-CN" altLang="en-US" sz="1400" dirty="0"/>
              <a:t>，那座塔于是半途而废了。</a:t>
            </a:r>
          </a:p>
          <a:p>
            <a:pPr marL="171450" indent="-171450">
              <a:buFont typeface="Wingdings" panose="05000000000000000000" pitchFamily="2" charset="2"/>
              <a:buChar char="n"/>
            </a:pPr>
            <a:r>
              <a:rPr lang="zh-CN" altLang="en-US" sz="1400" dirty="0"/>
              <a:t>那共同的语言被称为亚当语，历史上曾有学者提出某种语言是原始语言，例如希伯来语、巴斯克语等。</a:t>
            </a:r>
          </a:p>
        </p:txBody>
      </p:sp>
      <p:sp>
        <p:nvSpPr>
          <p:cNvPr id="9" name="标题 1"/>
          <p:cNvSpPr>
            <a:spLocks noGrp="1"/>
          </p:cNvSpPr>
          <p:nvPr>
            <p:ph type="title"/>
          </p:nvPr>
        </p:nvSpPr>
        <p:spPr>
          <a:xfrm>
            <a:off x="739114" y="273586"/>
            <a:ext cx="7772400" cy="711122"/>
          </a:xfrm>
        </p:spPr>
        <p:txBody>
          <a:bodyPr>
            <a:normAutofit/>
          </a:bodyPr>
          <a:lstStyle/>
          <a:p>
            <a:r>
              <a:rPr lang="zh-CN" altLang="en-US" dirty="0"/>
              <a:t>二、</a:t>
            </a:r>
            <a:r>
              <a:rPr lang="zh-CN" altLang="en-US" sz="4400" dirty="0">
                <a:solidFill>
                  <a:srgbClr val="0070C0"/>
                </a:solidFill>
              </a:rPr>
              <a:t>软件为什么需要设计</a:t>
            </a:r>
            <a:endParaRPr lang="zh-CN" altLang="en-US" dirty="0"/>
          </a:p>
        </p:txBody>
      </p:sp>
      <p:sp>
        <p:nvSpPr>
          <p:cNvPr id="10" name="矩形 9"/>
          <p:cNvSpPr/>
          <p:nvPr/>
        </p:nvSpPr>
        <p:spPr>
          <a:xfrm>
            <a:off x="446102" y="941071"/>
            <a:ext cx="1691489" cy="535531"/>
          </a:xfrm>
          <a:prstGeom prst="rect">
            <a:avLst/>
          </a:prstGeom>
        </p:spPr>
        <p:txBody>
          <a:bodyPr wrap="none">
            <a:spAutoFit/>
          </a:bodyPr>
          <a:lstStyle/>
          <a:p>
            <a:pPr>
              <a:lnSpc>
                <a:spcPct val="120000"/>
              </a:lnSpc>
            </a:pPr>
            <a:r>
              <a:rPr lang="en-US" altLang="zh-CN" sz="2400" dirty="0">
                <a:solidFill>
                  <a:srgbClr val="7030A0"/>
                </a:solidFill>
              </a:rPr>
              <a:t>2.</a:t>
            </a:r>
            <a:r>
              <a:rPr lang="zh-CN" altLang="en-US" sz="2400" dirty="0">
                <a:solidFill>
                  <a:srgbClr val="7030A0"/>
                </a:solidFill>
              </a:rPr>
              <a:t>巴比伦塔</a:t>
            </a:r>
            <a:endParaRPr lang="en-US" altLang="zh-CN" sz="2400" dirty="0">
              <a:solidFill>
                <a:srgbClr val="7030A0"/>
              </a:solidFill>
            </a:endParaRPr>
          </a:p>
        </p:txBody>
      </p:sp>
    </p:spTree>
    <p:extLst>
      <p:ext uri="{BB962C8B-B14F-4D97-AF65-F5344CB8AC3E}">
        <p14:creationId xmlns:p14="http://schemas.microsoft.com/office/powerpoint/2010/main" val="1344822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7">
                                            <p:txEl>
                                              <p:pRg st="0" end="0"/>
                                            </p:txEl>
                                          </p:spTgt>
                                        </p:tgtEl>
                                        <p:attrNameLst>
                                          <p:attrName>style.visibility</p:attrName>
                                        </p:attrNameLst>
                                      </p:cBhvr>
                                      <p:to>
                                        <p:strVal val="visible"/>
                                      </p:to>
                                    </p:set>
                                    <p:anim calcmode="lin" valueType="num">
                                      <p:cBhvr additive="base">
                                        <p:cTn id="3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7">
                                            <p:txEl>
                                              <p:pRg st="1" end="1"/>
                                            </p:txEl>
                                          </p:spTgt>
                                        </p:tgtEl>
                                        <p:attrNameLst>
                                          <p:attrName>style.visibility</p:attrName>
                                        </p:attrNameLst>
                                      </p:cBhvr>
                                      <p:to>
                                        <p:strVal val="visible"/>
                                      </p:to>
                                    </p:set>
                                    <p:anim calcmode="lin" valueType="num">
                                      <p:cBhvr additive="base">
                                        <p:cTn id="4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anim calcmode="lin" valueType="num">
                                      <p:cBhvr additive="base">
                                        <p:cTn id="49"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7">
                                            <p:txEl>
                                              <p:pRg st="3" end="3"/>
                                            </p:txEl>
                                          </p:spTgt>
                                        </p:tgtEl>
                                        <p:attrNameLst>
                                          <p:attrName>style.visibility</p:attrName>
                                        </p:attrNameLst>
                                      </p:cBhvr>
                                      <p:to>
                                        <p:strVal val="visible"/>
                                      </p:to>
                                    </p:set>
                                    <p:anim calcmode="lin" valueType="num">
                                      <p:cBhvr additive="base">
                                        <p:cTn id="5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7">
                                            <p:txEl>
                                              <p:pRg st="4" end="4"/>
                                            </p:txEl>
                                          </p:spTgt>
                                        </p:tgtEl>
                                        <p:attrNameLst>
                                          <p:attrName>style.visibility</p:attrName>
                                        </p:attrNameLst>
                                      </p:cBhvr>
                                      <p:to>
                                        <p:strVal val="visible"/>
                                      </p:to>
                                    </p:set>
                                    <p:anim calcmode="lin" valueType="num">
                                      <p:cBhvr additive="base">
                                        <p:cTn id="61"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 y="1854392"/>
            <a:ext cx="9144001" cy="5003608"/>
          </a:xfrm>
          <a:prstGeom prst="rect">
            <a:avLst/>
          </a:prstGeom>
          <a:solidFill>
            <a:srgbClr val="0070C0"/>
          </a:solidFill>
        </p:spPr>
      </p:pic>
      <p:sp>
        <p:nvSpPr>
          <p:cNvPr id="9" name="内容占位符 2"/>
          <p:cNvSpPr>
            <a:spLocks noGrp="1"/>
          </p:cNvSpPr>
          <p:nvPr>
            <p:ph idx="1"/>
          </p:nvPr>
        </p:nvSpPr>
        <p:spPr>
          <a:xfrm>
            <a:off x="448663" y="1348128"/>
            <a:ext cx="7772400" cy="506264"/>
          </a:xfrm>
        </p:spPr>
        <p:txBody>
          <a:bodyPr>
            <a:normAutofit/>
          </a:bodyPr>
          <a:lstStyle/>
          <a:p>
            <a:pPr marL="0" indent="0">
              <a:buNone/>
            </a:pPr>
            <a:r>
              <a:rPr lang="zh-CN" altLang="en-US" sz="2400" dirty="0">
                <a:solidFill>
                  <a:srgbClr val="0070C0"/>
                </a:solidFill>
              </a:rPr>
              <a:t>（三）</a:t>
            </a:r>
            <a:r>
              <a:rPr lang="en-US" altLang="zh-CN" sz="2400" dirty="0">
                <a:solidFill>
                  <a:srgbClr val="0070C0"/>
                </a:solidFill>
              </a:rPr>
              <a:t>Coad/Yourdon</a:t>
            </a:r>
            <a:r>
              <a:rPr lang="zh-CN" altLang="en-US" sz="2400" dirty="0">
                <a:solidFill>
                  <a:srgbClr val="0070C0"/>
                </a:solidFill>
              </a:rPr>
              <a:t>方法</a:t>
            </a:r>
          </a:p>
          <a:p>
            <a:pPr marL="0" indent="0">
              <a:buNone/>
            </a:pPr>
            <a:endParaRPr lang="zh-CN" altLang="en-US" sz="2400" dirty="0">
              <a:solidFill>
                <a:srgbClr val="0070C0"/>
              </a:solidFill>
            </a:endParaRPr>
          </a:p>
          <a:p>
            <a:pPr marL="0" indent="0">
              <a:buNone/>
            </a:pPr>
            <a:endParaRPr lang="en-US" altLang="zh-CN" sz="2400" dirty="0">
              <a:solidFill>
                <a:srgbClr val="0070C0"/>
              </a:solidFill>
            </a:endParaRPr>
          </a:p>
        </p:txBody>
      </p:sp>
      <p:sp>
        <p:nvSpPr>
          <p:cNvPr id="10" name="标题 1"/>
          <p:cNvSpPr>
            <a:spLocks noGrp="1"/>
          </p:cNvSpPr>
          <p:nvPr>
            <p:ph type="title"/>
          </p:nvPr>
        </p:nvSpPr>
        <p:spPr>
          <a:xfrm>
            <a:off x="777509" y="317559"/>
            <a:ext cx="7772400" cy="711122"/>
          </a:xfrm>
        </p:spPr>
        <p:txBody>
          <a:bodyPr/>
          <a:lstStyle/>
          <a:p>
            <a:r>
              <a:rPr lang="zh-CN" altLang="en-US" dirty="0"/>
              <a:t>六、软件方法简介</a:t>
            </a:r>
          </a:p>
        </p:txBody>
      </p:sp>
      <p:sp>
        <p:nvSpPr>
          <p:cNvPr id="3" name="矩形 2"/>
          <p:cNvSpPr/>
          <p:nvPr/>
        </p:nvSpPr>
        <p:spPr>
          <a:xfrm>
            <a:off x="0" y="3279183"/>
            <a:ext cx="5044611" cy="830997"/>
          </a:xfrm>
          <a:prstGeom prst="rect">
            <a:avLst/>
          </a:prstGeom>
          <a:solidFill>
            <a:schemeClr val="tx1"/>
          </a:solidFill>
        </p:spPr>
        <p:txBody>
          <a:bodyPr wrap="square">
            <a:spAutoFit/>
          </a:bodyPr>
          <a:lstStyle/>
          <a:p>
            <a:r>
              <a:rPr lang="zh-CN" altLang="en-US" sz="2400" b="1" dirty="0">
                <a:solidFill>
                  <a:schemeClr val="bg1"/>
                </a:solidFill>
              </a:rPr>
              <a:t>类与对象的识别、认定，定义、建立类</a:t>
            </a:r>
          </a:p>
        </p:txBody>
      </p:sp>
      <p:sp>
        <p:nvSpPr>
          <p:cNvPr id="7" name="矩形 6"/>
          <p:cNvSpPr/>
          <p:nvPr/>
        </p:nvSpPr>
        <p:spPr>
          <a:xfrm>
            <a:off x="0" y="2450532"/>
            <a:ext cx="5044611" cy="810233"/>
          </a:xfrm>
          <a:prstGeom prst="rect">
            <a:avLst/>
          </a:prstGeom>
          <a:solidFill>
            <a:schemeClr val="tx1"/>
          </a:solidFill>
        </p:spPr>
        <p:txBody>
          <a:bodyPr wrap="square" anchor="ctr" anchorCtr="0">
            <a:noAutofit/>
          </a:bodyPr>
          <a:lstStyle/>
          <a:p>
            <a:pPr algn="ctr"/>
            <a:r>
              <a:rPr lang="zh-CN" altLang="en-US" sz="2400" b="1" dirty="0">
                <a:solidFill>
                  <a:schemeClr val="bg1"/>
                </a:solidFill>
              </a:rPr>
              <a:t>标识对象的属性</a:t>
            </a:r>
          </a:p>
        </p:txBody>
      </p:sp>
      <p:sp>
        <p:nvSpPr>
          <p:cNvPr id="11" name="矩形 10"/>
          <p:cNvSpPr/>
          <p:nvPr/>
        </p:nvSpPr>
        <p:spPr>
          <a:xfrm>
            <a:off x="-10274" y="3260766"/>
            <a:ext cx="5044611" cy="830997"/>
          </a:xfrm>
          <a:prstGeom prst="rect">
            <a:avLst/>
          </a:prstGeom>
          <a:solidFill>
            <a:schemeClr val="tx1"/>
          </a:solidFill>
        </p:spPr>
        <p:txBody>
          <a:bodyPr wrap="square" anchor="ctr" anchorCtr="0">
            <a:noAutofit/>
          </a:bodyPr>
          <a:lstStyle/>
          <a:p>
            <a:r>
              <a:rPr lang="zh-CN" altLang="en-US" sz="2400" b="1" dirty="0">
                <a:solidFill>
                  <a:schemeClr val="bg1"/>
                </a:solidFill>
              </a:rPr>
              <a:t>识别对象的行为，也就是外部服务</a:t>
            </a:r>
          </a:p>
        </p:txBody>
      </p:sp>
      <p:sp>
        <p:nvSpPr>
          <p:cNvPr id="12" name="矩形 11"/>
          <p:cNvSpPr/>
          <p:nvPr/>
        </p:nvSpPr>
        <p:spPr>
          <a:xfrm>
            <a:off x="-2" y="4110180"/>
            <a:ext cx="5044611" cy="698126"/>
          </a:xfrm>
          <a:prstGeom prst="rect">
            <a:avLst/>
          </a:prstGeom>
          <a:solidFill>
            <a:schemeClr val="tx1"/>
          </a:solidFill>
        </p:spPr>
        <p:txBody>
          <a:bodyPr wrap="square" anchor="ctr" anchorCtr="0">
            <a:noAutofit/>
          </a:bodyPr>
          <a:lstStyle/>
          <a:p>
            <a:pPr algn="ctr"/>
            <a:r>
              <a:rPr lang="zh-CN" altLang="en-US" sz="2400" b="1" dirty="0">
                <a:solidFill>
                  <a:schemeClr val="bg1"/>
                </a:solidFill>
              </a:rPr>
              <a:t>识别类以及结构；</a:t>
            </a:r>
          </a:p>
        </p:txBody>
      </p:sp>
      <p:sp>
        <p:nvSpPr>
          <p:cNvPr id="13" name="矩形 12"/>
          <p:cNvSpPr/>
          <p:nvPr/>
        </p:nvSpPr>
        <p:spPr>
          <a:xfrm>
            <a:off x="10271" y="4785964"/>
            <a:ext cx="5044611" cy="1214144"/>
          </a:xfrm>
          <a:prstGeom prst="rect">
            <a:avLst/>
          </a:prstGeom>
          <a:solidFill>
            <a:schemeClr val="tx1"/>
          </a:solidFill>
        </p:spPr>
        <p:txBody>
          <a:bodyPr wrap="square" anchor="ctr" anchorCtr="0">
            <a:noAutofit/>
          </a:bodyPr>
          <a:lstStyle/>
          <a:p>
            <a:pPr algn="ctr"/>
            <a:r>
              <a:rPr lang="zh-CN" altLang="en-US" sz="2400" b="1" dirty="0">
                <a:solidFill>
                  <a:schemeClr val="bg1"/>
                </a:solidFill>
              </a:rPr>
              <a:t>定义主题，分组与归并。</a:t>
            </a:r>
          </a:p>
          <a:p>
            <a:pPr algn="ctr"/>
            <a:endParaRPr lang="zh-CN" altLang="en-US" sz="2400" b="1" dirty="0">
              <a:solidFill>
                <a:schemeClr val="bg1"/>
              </a:solidFill>
            </a:endParaRPr>
          </a:p>
        </p:txBody>
      </p:sp>
    </p:spTree>
    <p:extLst>
      <p:ext uri="{BB962C8B-B14F-4D97-AF65-F5344CB8AC3E}">
        <p14:creationId xmlns:p14="http://schemas.microsoft.com/office/powerpoint/2010/main" val="61522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3"/>
                                        </p:tgtEl>
                                      </p:cBhvr>
                                    </p:animEffect>
                                    <p:set>
                                      <p:cBhvr>
                                        <p:cTn id="12" dur="1" fill="hold">
                                          <p:stCondLst>
                                            <p:cond delay="499"/>
                                          </p:stCondLst>
                                        </p:cTn>
                                        <p:tgtEl>
                                          <p:spTgt spid="3"/>
                                        </p:tgtEl>
                                        <p:attrNameLst>
                                          <p:attrName>style.visibility</p:attrName>
                                        </p:attrNameLst>
                                      </p:cBhvr>
                                      <p:to>
                                        <p:strVal val="hidden"/>
                                      </p:to>
                                    </p:se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xit" presetSubtype="0" fill="hold" grpId="1" nodeType="clickEffect">
                                  <p:stCondLst>
                                    <p:cond delay="0"/>
                                  </p:stCondLst>
                                  <p:childTnLst>
                                    <p:animEffect transition="out" filter="fade">
                                      <p:cBhvr>
                                        <p:cTn id="20" dur="500"/>
                                        <p:tgtEl>
                                          <p:spTgt spid="7"/>
                                        </p:tgtEl>
                                      </p:cBhvr>
                                    </p:animEffect>
                                    <p:set>
                                      <p:cBhvr>
                                        <p:cTn id="21" dur="1" fill="hold">
                                          <p:stCondLst>
                                            <p:cond delay="499"/>
                                          </p:stCondLst>
                                        </p:cTn>
                                        <p:tgtEl>
                                          <p:spTgt spid="7"/>
                                        </p:tgtEl>
                                        <p:attrNameLst>
                                          <p:attrName>style.visibility</p:attrName>
                                        </p:attrNameLst>
                                      </p:cBhvr>
                                      <p:to>
                                        <p:strVal val="hidden"/>
                                      </p:to>
                                    </p:set>
                                  </p:childTnLst>
                                </p:cTn>
                              </p:par>
                            </p:childTnLst>
                          </p:cTn>
                        </p:par>
                        <p:par>
                          <p:cTn id="22" fill="hold">
                            <p:stCondLst>
                              <p:cond delay="500"/>
                            </p:stCondLst>
                            <p:childTnLst>
                              <p:par>
                                <p:cTn id="23" presetID="10" presetClass="entr" presetSubtype="0"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grpId="1" nodeType="clickEffect">
                                  <p:stCondLst>
                                    <p:cond delay="0"/>
                                  </p:stCondLst>
                                  <p:childTnLst>
                                    <p:animEffect transition="out" filter="fade">
                                      <p:cBhvr>
                                        <p:cTn id="29" dur="500"/>
                                        <p:tgtEl>
                                          <p:spTgt spid="11"/>
                                        </p:tgtEl>
                                      </p:cBhvr>
                                    </p:animEffect>
                                    <p:set>
                                      <p:cBhvr>
                                        <p:cTn id="30" dur="1" fill="hold">
                                          <p:stCondLst>
                                            <p:cond delay="499"/>
                                          </p:stCondLst>
                                        </p:cTn>
                                        <p:tgtEl>
                                          <p:spTgt spid="11"/>
                                        </p:tgtEl>
                                        <p:attrNameLst>
                                          <p:attrName>style.visibility</p:attrName>
                                        </p:attrNameLst>
                                      </p:cBhvr>
                                      <p:to>
                                        <p:strVal val="hidden"/>
                                      </p:to>
                                    </p:set>
                                  </p:childTnLst>
                                </p:cTn>
                              </p:par>
                            </p:childTnLst>
                          </p:cTn>
                        </p:par>
                        <p:par>
                          <p:cTn id="31" fill="hold">
                            <p:stCondLst>
                              <p:cond delay="500"/>
                            </p:stCondLst>
                            <p:childTnLst>
                              <p:par>
                                <p:cTn id="32" presetID="10" presetClass="entr" presetSubtype="0" fill="hold" grpId="0" nodeType="after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500"/>
                                        <p:tgtEl>
                                          <p:spTgt spid="1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12"/>
                                        </p:tgtEl>
                                      </p:cBhvr>
                                    </p:animEffect>
                                    <p:set>
                                      <p:cBhvr>
                                        <p:cTn id="39" dur="1" fill="hold">
                                          <p:stCondLst>
                                            <p:cond delay="499"/>
                                          </p:stCondLst>
                                        </p:cTn>
                                        <p:tgtEl>
                                          <p:spTgt spid="12"/>
                                        </p:tgtEl>
                                        <p:attrNameLst>
                                          <p:attrName>style.visibility</p:attrName>
                                        </p:attrNameLst>
                                      </p:cBhvr>
                                      <p:to>
                                        <p:strVal val="hidden"/>
                                      </p:to>
                                    </p:set>
                                  </p:childTnLst>
                                </p:cTn>
                              </p:par>
                            </p:childTnLst>
                          </p:cTn>
                        </p:par>
                        <p:par>
                          <p:cTn id="40" fill="hold">
                            <p:stCondLst>
                              <p:cond delay="500"/>
                            </p:stCondLst>
                            <p:childTnLst>
                              <p:par>
                                <p:cTn id="41" presetID="10" presetClass="entr" presetSubtype="0" fill="hold" grpId="0" nodeType="after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500"/>
                                        <p:tgtEl>
                                          <p:spTgt spid="13"/>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xit" presetSubtype="0" fill="hold" grpId="1" nodeType="clickEffect">
                                  <p:stCondLst>
                                    <p:cond delay="0"/>
                                  </p:stCondLst>
                                  <p:childTnLst>
                                    <p:animEffect transition="out" filter="fade">
                                      <p:cBhvr>
                                        <p:cTn id="47" dur="500"/>
                                        <p:tgtEl>
                                          <p:spTgt spid="13"/>
                                        </p:tgtEl>
                                      </p:cBhvr>
                                    </p:animEffect>
                                    <p:set>
                                      <p:cBhvr>
                                        <p:cTn id="48"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animBg="1"/>
      <p:bldP spid="7" grpId="1" animBg="1"/>
      <p:bldP spid="11" grpId="0" animBg="1"/>
      <p:bldP spid="11" grpId="1" animBg="1"/>
      <p:bldP spid="12" grpId="0" animBg="1"/>
      <p:bldP spid="12" grpId="1" animBg="1"/>
      <p:bldP spid="13" grpId="0" animBg="1"/>
      <p:bldP spid="13"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txBox="1">
            <a:spLocks/>
          </p:cNvSpPr>
          <p:nvPr/>
        </p:nvSpPr>
        <p:spPr bwMode="auto">
          <a:xfrm>
            <a:off x="370489" y="2370351"/>
            <a:ext cx="1930922" cy="334168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en-US" altLang="zh-CN" dirty="0"/>
              <a:t>OOA</a:t>
            </a:r>
            <a:r>
              <a:rPr lang="zh-CN" altLang="en-US" dirty="0"/>
              <a:t>主要活动：</a:t>
            </a:r>
            <a:endParaRPr lang="en-US" altLang="zh-CN" dirty="0"/>
          </a:p>
          <a:p>
            <a:pPr lvl="1"/>
            <a:r>
              <a:rPr lang="zh-CN" altLang="en-US" dirty="0"/>
              <a:t>类和对象的认定；</a:t>
            </a:r>
            <a:endParaRPr lang="en-US" altLang="zh-CN" dirty="0"/>
          </a:p>
          <a:p>
            <a:pPr lvl="1"/>
            <a:r>
              <a:rPr lang="zh-CN" altLang="en-US" dirty="0"/>
              <a:t>结构的认定：描述类及对象之间的结构关系；</a:t>
            </a:r>
            <a:endParaRPr lang="en-US" altLang="zh-CN" dirty="0"/>
          </a:p>
          <a:p>
            <a:pPr lvl="1"/>
            <a:r>
              <a:rPr lang="zh-CN" altLang="en-US" dirty="0"/>
              <a:t>主题的认定；</a:t>
            </a:r>
            <a:endParaRPr lang="en-US" altLang="zh-CN" dirty="0"/>
          </a:p>
          <a:p>
            <a:pPr lvl="1"/>
            <a:r>
              <a:rPr lang="zh-CN" altLang="en-US" dirty="0"/>
              <a:t>定义属性；</a:t>
            </a:r>
            <a:endParaRPr lang="en-US" altLang="zh-CN" dirty="0"/>
          </a:p>
          <a:p>
            <a:pPr lvl="1"/>
            <a:r>
              <a:rPr lang="zh-CN" altLang="en-US" dirty="0"/>
              <a:t>定义服务。</a:t>
            </a:r>
            <a:endParaRPr lang="en-US" altLang="zh-CN" dirty="0"/>
          </a:p>
          <a:p>
            <a:pPr lvl="1"/>
            <a:endParaRPr lang="zh-CN" altLang="en-US" dirty="0"/>
          </a:p>
        </p:txBody>
      </p:sp>
      <p:pic>
        <p:nvPicPr>
          <p:cNvPr id="5" name="图片 4"/>
          <p:cNvPicPr>
            <a:picLocks noChangeAspect="1"/>
          </p:cNvPicPr>
          <p:nvPr/>
        </p:nvPicPr>
        <p:blipFill>
          <a:blip r:embed="rId2"/>
          <a:stretch>
            <a:fillRect/>
          </a:stretch>
        </p:blipFill>
        <p:spPr>
          <a:xfrm>
            <a:off x="4392246" y="2159876"/>
            <a:ext cx="4557809" cy="3107597"/>
          </a:xfrm>
          <a:prstGeom prst="rect">
            <a:avLst/>
          </a:prstGeom>
        </p:spPr>
      </p:pic>
      <p:pic>
        <p:nvPicPr>
          <p:cNvPr id="9" name="图片 8"/>
          <p:cNvPicPr>
            <a:picLocks noChangeAspect="1"/>
          </p:cNvPicPr>
          <p:nvPr/>
        </p:nvPicPr>
        <p:blipFill>
          <a:blip r:embed="rId3"/>
          <a:stretch>
            <a:fillRect/>
          </a:stretch>
        </p:blipFill>
        <p:spPr>
          <a:xfrm>
            <a:off x="2806880" y="2159876"/>
            <a:ext cx="6337120" cy="454365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15" name="内容占位符 2"/>
          <p:cNvSpPr>
            <a:spLocks noGrp="1"/>
          </p:cNvSpPr>
          <p:nvPr>
            <p:ph idx="1"/>
          </p:nvPr>
        </p:nvSpPr>
        <p:spPr>
          <a:xfrm>
            <a:off x="448663" y="1348128"/>
            <a:ext cx="7772400" cy="506264"/>
          </a:xfrm>
        </p:spPr>
        <p:txBody>
          <a:bodyPr>
            <a:normAutofit/>
          </a:bodyPr>
          <a:lstStyle/>
          <a:p>
            <a:pPr marL="0" indent="0">
              <a:buNone/>
            </a:pPr>
            <a:r>
              <a:rPr lang="zh-CN" altLang="en-US" sz="2400" dirty="0">
                <a:solidFill>
                  <a:srgbClr val="0070C0"/>
                </a:solidFill>
              </a:rPr>
              <a:t>（三）</a:t>
            </a:r>
            <a:r>
              <a:rPr lang="en-US" altLang="zh-CN" sz="2400" dirty="0">
                <a:solidFill>
                  <a:srgbClr val="0070C0"/>
                </a:solidFill>
              </a:rPr>
              <a:t>Coad/Yourdon</a:t>
            </a:r>
            <a:r>
              <a:rPr lang="zh-CN" altLang="en-US" sz="2400" dirty="0">
                <a:solidFill>
                  <a:srgbClr val="0070C0"/>
                </a:solidFill>
              </a:rPr>
              <a:t>方法</a:t>
            </a:r>
          </a:p>
          <a:p>
            <a:pPr marL="0" indent="0">
              <a:buNone/>
            </a:pPr>
            <a:endParaRPr lang="zh-CN" altLang="en-US" sz="2400" dirty="0">
              <a:solidFill>
                <a:srgbClr val="0070C0"/>
              </a:solidFill>
            </a:endParaRPr>
          </a:p>
          <a:p>
            <a:pPr marL="0" indent="0">
              <a:buNone/>
            </a:pPr>
            <a:endParaRPr lang="en-US" altLang="zh-CN" sz="2400" dirty="0">
              <a:solidFill>
                <a:srgbClr val="0070C0"/>
              </a:solidFill>
            </a:endParaRPr>
          </a:p>
        </p:txBody>
      </p:sp>
      <p:sp>
        <p:nvSpPr>
          <p:cNvPr id="16" name="标题 1"/>
          <p:cNvSpPr>
            <a:spLocks noGrp="1"/>
          </p:cNvSpPr>
          <p:nvPr>
            <p:ph type="title"/>
          </p:nvPr>
        </p:nvSpPr>
        <p:spPr>
          <a:xfrm>
            <a:off x="777509" y="317559"/>
            <a:ext cx="7772400" cy="711122"/>
          </a:xfrm>
        </p:spPr>
        <p:txBody>
          <a:bodyPr/>
          <a:lstStyle/>
          <a:p>
            <a:r>
              <a:rPr lang="zh-CN" altLang="en-US" dirty="0"/>
              <a:t>六、软件方法简介</a:t>
            </a:r>
          </a:p>
        </p:txBody>
      </p:sp>
    </p:spTree>
    <p:extLst>
      <p:ext uri="{BB962C8B-B14F-4D97-AF65-F5344CB8AC3E}">
        <p14:creationId xmlns:p14="http://schemas.microsoft.com/office/powerpoint/2010/main" val="11592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2"/>
          <p:cNvSpPr txBox="1">
            <a:spLocks/>
          </p:cNvSpPr>
          <p:nvPr/>
        </p:nvSpPr>
        <p:spPr bwMode="auto">
          <a:xfrm>
            <a:off x="548909" y="1865504"/>
            <a:ext cx="8229600" cy="1108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en-US" altLang="zh-CN" sz="2400" dirty="0"/>
              <a:t>OOD</a:t>
            </a:r>
            <a:r>
              <a:rPr lang="zh-CN" altLang="en-US" sz="2400" dirty="0"/>
              <a:t>：在</a:t>
            </a:r>
            <a:r>
              <a:rPr lang="en-US" altLang="zh-CN" sz="2400" dirty="0"/>
              <a:t>OOA</a:t>
            </a:r>
            <a:r>
              <a:rPr lang="zh-CN" altLang="en-US" sz="2400" dirty="0"/>
              <a:t>模型5个层次基础上，建立系统的4类组元。</a:t>
            </a:r>
          </a:p>
        </p:txBody>
      </p:sp>
      <p:sp>
        <p:nvSpPr>
          <p:cNvPr id="10" name="Rectangle 52"/>
          <p:cNvSpPr>
            <a:spLocks noChangeArrowheads="1"/>
          </p:cNvSpPr>
          <p:nvPr/>
        </p:nvSpPr>
        <p:spPr bwMode="auto">
          <a:xfrm>
            <a:off x="3123834" y="4385959"/>
            <a:ext cx="5283200" cy="1905000"/>
          </a:xfrm>
          <a:prstGeom prst="rect">
            <a:avLst/>
          </a:prstGeom>
          <a:noFill/>
          <a:ln w="28575">
            <a:solidFill>
              <a:schemeClr val="tx1"/>
            </a:solidFill>
            <a:miter lim="800000"/>
            <a:headEnd/>
            <a:tailEnd/>
          </a:ln>
          <a:effectLst>
            <a:outerShdw dist="35921" dir="2700000" algn="ctr" rotWithShape="0">
              <a:schemeClr val="bg2"/>
            </a:outerShdw>
          </a:effectLst>
        </p:spPr>
        <p:txBody>
          <a:bodyPr wrap="none" anchor="ctr"/>
          <a:lstStyle/>
          <a:p>
            <a:pPr algn="ctr">
              <a:defRPr/>
            </a:pPr>
            <a:endParaRPr lang="zh-CN" altLang="en-US" sz="1400" b="0" dirty="0">
              <a:solidFill>
                <a:schemeClr val="tx1"/>
              </a:solidFill>
              <a:ea typeface="宋体" pitchFamily="2" charset="-122"/>
            </a:endParaRPr>
          </a:p>
        </p:txBody>
      </p:sp>
      <p:sp>
        <p:nvSpPr>
          <p:cNvPr id="11" name="Line 53"/>
          <p:cNvSpPr>
            <a:spLocks noChangeShapeType="1"/>
          </p:cNvSpPr>
          <p:nvPr/>
        </p:nvSpPr>
        <p:spPr bwMode="auto">
          <a:xfrm>
            <a:off x="4392246" y="4385959"/>
            <a:ext cx="0" cy="1905000"/>
          </a:xfrm>
          <a:prstGeom prst="line">
            <a:avLst/>
          </a:prstGeom>
          <a:noFill/>
          <a:ln w="28575">
            <a:solidFill>
              <a:schemeClr val="tx1"/>
            </a:solidFill>
            <a:round/>
            <a:headEnd/>
            <a:tailEnd/>
          </a:ln>
          <a:effectLst>
            <a:outerShdw dist="35921" dir="2700000" algn="ctr" rotWithShape="0">
              <a:schemeClr val="bg2"/>
            </a:outerShdw>
          </a:effectLst>
        </p:spPr>
        <p:txBody>
          <a:bodyPr/>
          <a:lstStyle/>
          <a:p>
            <a:pPr>
              <a:defRPr/>
            </a:pPr>
            <a:endParaRPr lang="zh-CN" altLang="en-US">
              <a:solidFill>
                <a:schemeClr val="tx1"/>
              </a:solidFill>
            </a:endParaRPr>
          </a:p>
        </p:txBody>
      </p:sp>
      <p:sp>
        <p:nvSpPr>
          <p:cNvPr id="12" name="Line 54"/>
          <p:cNvSpPr>
            <a:spLocks noChangeShapeType="1"/>
          </p:cNvSpPr>
          <p:nvPr/>
        </p:nvSpPr>
        <p:spPr bwMode="auto">
          <a:xfrm>
            <a:off x="5760671" y="4385959"/>
            <a:ext cx="0" cy="1905000"/>
          </a:xfrm>
          <a:prstGeom prst="line">
            <a:avLst/>
          </a:prstGeom>
          <a:noFill/>
          <a:ln w="28575">
            <a:solidFill>
              <a:schemeClr val="tx1"/>
            </a:solidFill>
            <a:round/>
            <a:headEnd/>
            <a:tailEnd/>
          </a:ln>
          <a:effectLst>
            <a:outerShdw dist="35921" dir="2700000" algn="ctr" rotWithShape="0">
              <a:schemeClr val="bg2"/>
            </a:outerShdw>
          </a:effectLst>
        </p:spPr>
        <p:txBody>
          <a:bodyPr/>
          <a:lstStyle/>
          <a:p>
            <a:pPr>
              <a:defRPr/>
            </a:pPr>
            <a:endParaRPr lang="zh-CN" altLang="en-US">
              <a:solidFill>
                <a:schemeClr val="tx1"/>
              </a:solidFill>
            </a:endParaRPr>
          </a:p>
        </p:txBody>
      </p:sp>
      <p:sp>
        <p:nvSpPr>
          <p:cNvPr id="13" name="Line 55"/>
          <p:cNvSpPr>
            <a:spLocks noChangeShapeType="1"/>
          </p:cNvSpPr>
          <p:nvPr/>
        </p:nvSpPr>
        <p:spPr bwMode="auto">
          <a:xfrm>
            <a:off x="7132271" y="4385959"/>
            <a:ext cx="0" cy="1905000"/>
          </a:xfrm>
          <a:prstGeom prst="line">
            <a:avLst/>
          </a:prstGeom>
          <a:noFill/>
          <a:ln w="28575">
            <a:solidFill>
              <a:schemeClr val="tx1"/>
            </a:solidFill>
            <a:round/>
            <a:headEnd/>
            <a:tailEnd/>
          </a:ln>
          <a:effectLst>
            <a:outerShdw dist="35921" dir="2700000" algn="ctr" rotWithShape="0">
              <a:schemeClr val="bg2"/>
            </a:outerShdw>
          </a:effectLst>
        </p:spPr>
        <p:txBody>
          <a:bodyPr/>
          <a:lstStyle/>
          <a:p>
            <a:pPr>
              <a:defRPr/>
            </a:pPr>
            <a:endParaRPr lang="zh-CN" altLang="en-US">
              <a:solidFill>
                <a:schemeClr val="tx1"/>
              </a:solidFill>
            </a:endParaRPr>
          </a:p>
        </p:txBody>
      </p:sp>
      <p:sp>
        <p:nvSpPr>
          <p:cNvPr id="14" name="Text Box 56"/>
          <p:cNvSpPr txBox="1">
            <a:spLocks noChangeArrowheads="1"/>
          </p:cNvSpPr>
          <p:nvPr/>
        </p:nvSpPr>
        <p:spPr bwMode="auto">
          <a:xfrm>
            <a:off x="3266709" y="4665359"/>
            <a:ext cx="1082675" cy="1190625"/>
          </a:xfrm>
          <a:prstGeom prst="rect">
            <a:avLst/>
          </a:prstGeom>
          <a:noFill/>
          <a:ln w="28575">
            <a:solidFill>
              <a:schemeClr val="tx1"/>
            </a:solidFill>
            <a:miter lim="800000"/>
            <a:headEnd/>
            <a:tailEnd/>
          </a:ln>
          <a:effectLst>
            <a:outerShdw dist="35921" dir="2700000" algn="ctr" rotWithShape="0">
              <a:schemeClr val="bg2"/>
            </a:outerShdw>
          </a:effectLst>
        </p:spPr>
        <p:txBody>
          <a:bodyPr>
            <a:spAutoFit/>
          </a:bodyPr>
          <a:lstStyle/>
          <a:p>
            <a:pPr algn="ctr">
              <a:defRPr/>
            </a:pPr>
            <a:r>
              <a:rPr lang="zh-CN" altLang="en-US" sz="1400" dirty="0">
                <a:solidFill>
                  <a:schemeClr val="tx1"/>
                </a:solidFill>
                <a:ea typeface="黑体" pitchFamily="49" charset="-122"/>
              </a:rPr>
              <a:t> </a:t>
            </a:r>
            <a:r>
              <a:rPr lang="en-US" altLang="zh-CN" sz="1800" dirty="0">
                <a:solidFill>
                  <a:schemeClr val="tx1"/>
                </a:solidFill>
                <a:ea typeface="黑体" pitchFamily="49" charset="-122"/>
              </a:rPr>
              <a:t>PDC</a:t>
            </a:r>
          </a:p>
          <a:p>
            <a:pPr algn="ctr">
              <a:defRPr/>
            </a:pPr>
            <a:endParaRPr lang="en-US" altLang="zh-CN" sz="1800" dirty="0">
              <a:solidFill>
                <a:schemeClr val="tx1"/>
              </a:solidFill>
              <a:ea typeface="黑体" pitchFamily="49" charset="-122"/>
            </a:endParaRPr>
          </a:p>
          <a:p>
            <a:pPr algn="ctr">
              <a:defRPr/>
            </a:pPr>
            <a:r>
              <a:rPr lang="zh-CN" altLang="en-US" sz="1800" dirty="0">
                <a:solidFill>
                  <a:schemeClr val="tx1"/>
                </a:solidFill>
                <a:ea typeface="黑体" pitchFamily="49" charset="-122"/>
              </a:rPr>
              <a:t>问题域</a:t>
            </a:r>
          </a:p>
          <a:p>
            <a:pPr algn="ctr">
              <a:defRPr/>
            </a:pPr>
            <a:r>
              <a:rPr lang="zh-CN" altLang="en-US" sz="1800" dirty="0">
                <a:solidFill>
                  <a:schemeClr val="tx1"/>
                </a:solidFill>
                <a:ea typeface="黑体" pitchFamily="49" charset="-122"/>
              </a:rPr>
              <a:t>  组元</a:t>
            </a:r>
          </a:p>
        </p:txBody>
      </p:sp>
      <p:sp>
        <p:nvSpPr>
          <p:cNvPr id="15" name="Text Box 57"/>
          <p:cNvSpPr txBox="1">
            <a:spLocks noChangeArrowheads="1"/>
          </p:cNvSpPr>
          <p:nvPr/>
        </p:nvSpPr>
        <p:spPr bwMode="auto">
          <a:xfrm>
            <a:off x="4457334" y="4635196"/>
            <a:ext cx="1200150" cy="1250950"/>
          </a:xfrm>
          <a:prstGeom prst="rect">
            <a:avLst/>
          </a:prstGeom>
          <a:noFill/>
          <a:ln w="28575">
            <a:solidFill>
              <a:schemeClr val="tx1"/>
            </a:solidFill>
            <a:miter lim="800000"/>
            <a:headEnd/>
            <a:tailEnd/>
          </a:ln>
          <a:effectLst>
            <a:outerShdw dist="35921" dir="2700000" algn="ctr" rotWithShape="0">
              <a:schemeClr val="bg2"/>
            </a:outerShdw>
          </a:effectLst>
        </p:spPr>
        <p:txBody>
          <a:bodyPr>
            <a:spAutoFit/>
          </a:bodyPr>
          <a:lstStyle/>
          <a:p>
            <a:pPr algn="ctr">
              <a:defRPr/>
            </a:pPr>
            <a:r>
              <a:rPr lang="zh-CN" altLang="en-US" sz="1400">
                <a:solidFill>
                  <a:schemeClr val="tx1"/>
                </a:solidFill>
                <a:ea typeface="宋体" pitchFamily="2" charset="-122"/>
              </a:rPr>
              <a:t>  </a:t>
            </a:r>
            <a:r>
              <a:rPr lang="en-US" altLang="zh-CN" sz="2000">
                <a:solidFill>
                  <a:schemeClr val="tx1"/>
                </a:solidFill>
                <a:ea typeface="黑体" pitchFamily="49" charset="-122"/>
              </a:rPr>
              <a:t>HIC</a:t>
            </a:r>
          </a:p>
          <a:p>
            <a:pPr algn="ctr">
              <a:defRPr/>
            </a:pPr>
            <a:endParaRPr lang="zh-CN" altLang="en-US" sz="2000">
              <a:solidFill>
                <a:schemeClr val="tx1"/>
              </a:solidFill>
              <a:ea typeface="黑体" pitchFamily="49" charset="-122"/>
            </a:endParaRPr>
          </a:p>
          <a:p>
            <a:pPr algn="ctr">
              <a:defRPr/>
            </a:pPr>
            <a:r>
              <a:rPr lang="zh-CN" altLang="en-US" sz="1800">
                <a:solidFill>
                  <a:schemeClr val="tx1"/>
                </a:solidFill>
                <a:ea typeface="黑体" pitchFamily="49" charset="-122"/>
              </a:rPr>
              <a:t>人机界面 组元</a:t>
            </a:r>
          </a:p>
        </p:txBody>
      </p:sp>
      <p:sp>
        <p:nvSpPr>
          <p:cNvPr id="16" name="Text Box 58"/>
          <p:cNvSpPr txBox="1">
            <a:spLocks noChangeArrowheads="1"/>
          </p:cNvSpPr>
          <p:nvPr/>
        </p:nvSpPr>
        <p:spPr bwMode="auto">
          <a:xfrm>
            <a:off x="5860684" y="4674884"/>
            <a:ext cx="1104900" cy="1190625"/>
          </a:xfrm>
          <a:prstGeom prst="rect">
            <a:avLst/>
          </a:prstGeom>
          <a:noFill/>
          <a:ln w="28575">
            <a:solidFill>
              <a:schemeClr val="tx1"/>
            </a:solidFill>
            <a:miter lim="800000"/>
            <a:headEnd/>
            <a:tailEnd/>
          </a:ln>
          <a:effectLst>
            <a:outerShdw dist="35921" dir="2700000" algn="ctr" rotWithShape="0">
              <a:schemeClr val="bg2"/>
            </a:outerShdw>
          </a:effectLst>
        </p:spPr>
        <p:txBody>
          <a:bodyPr>
            <a:spAutoFit/>
          </a:bodyPr>
          <a:lstStyle/>
          <a:p>
            <a:pPr algn="ctr">
              <a:defRPr/>
            </a:pPr>
            <a:r>
              <a:rPr lang="zh-CN" altLang="en-US" sz="1400">
                <a:solidFill>
                  <a:schemeClr val="tx1"/>
                </a:solidFill>
                <a:ea typeface="黑体" pitchFamily="49" charset="-122"/>
              </a:rPr>
              <a:t>   </a:t>
            </a:r>
            <a:r>
              <a:rPr lang="en-US" altLang="zh-CN" sz="1800">
                <a:solidFill>
                  <a:schemeClr val="tx1"/>
                </a:solidFill>
                <a:ea typeface="黑体" pitchFamily="49" charset="-122"/>
              </a:rPr>
              <a:t>TMC</a:t>
            </a:r>
          </a:p>
          <a:p>
            <a:pPr algn="ctr">
              <a:defRPr/>
            </a:pPr>
            <a:endParaRPr lang="en-US" altLang="zh-CN" sz="1800">
              <a:solidFill>
                <a:schemeClr val="tx1"/>
              </a:solidFill>
              <a:ea typeface="黑体" pitchFamily="49" charset="-122"/>
            </a:endParaRPr>
          </a:p>
          <a:p>
            <a:pPr algn="ctr">
              <a:defRPr/>
            </a:pPr>
            <a:r>
              <a:rPr lang="zh-CN" altLang="en-US" sz="1800">
                <a:solidFill>
                  <a:schemeClr val="tx1"/>
                </a:solidFill>
                <a:ea typeface="黑体" pitchFamily="49" charset="-122"/>
              </a:rPr>
              <a:t>任务管理</a:t>
            </a:r>
          </a:p>
          <a:p>
            <a:pPr algn="ctr">
              <a:defRPr/>
            </a:pPr>
            <a:r>
              <a:rPr lang="zh-CN" altLang="en-US" sz="1800">
                <a:solidFill>
                  <a:schemeClr val="tx1"/>
                </a:solidFill>
                <a:ea typeface="黑体" pitchFamily="49" charset="-122"/>
              </a:rPr>
              <a:t>   组元</a:t>
            </a:r>
          </a:p>
        </p:txBody>
      </p:sp>
      <p:sp>
        <p:nvSpPr>
          <p:cNvPr id="17" name="Text Box 59"/>
          <p:cNvSpPr txBox="1">
            <a:spLocks noChangeArrowheads="1"/>
          </p:cNvSpPr>
          <p:nvPr/>
        </p:nvSpPr>
        <p:spPr bwMode="auto">
          <a:xfrm>
            <a:off x="7156084" y="4674884"/>
            <a:ext cx="1114425" cy="1200150"/>
          </a:xfrm>
          <a:prstGeom prst="rect">
            <a:avLst/>
          </a:prstGeom>
          <a:noFill/>
          <a:ln w="28575">
            <a:solidFill>
              <a:schemeClr val="tx1"/>
            </a:solidFill>
            <a:miter lim="800000"/>
            <a:headEnd/>
            <a:tailEnd/>
          </a:ln>
          <a:effectLst>
            <a:outerShdw dist="35921" dir="2700000" algn="ctr" rotWithShape="0">
              <a:schemeClr val="bg2"/>
            </a:outerShdw>
          </a:effectLst>
        </p:spPr>
        <p:txBody>
          <a:bodyPr wrap="none">
            <a:spAutoFit/>
          </a:bodyPr>
          <a:lstStyle/>
          <a:p>
            <a:pPr>
              <a:defRPr/>
            </a:pPr>
            <a:r>
              <a:rPr lang="zh-CN" altLang="en-US" sz="1400">
                <a:solidFill>
                  <a:schemeClr val="tx1"/>
                </a:solidFill>
                <a:ea typeface="黑体" pitchFamily="49" charset="-122"/>
              </a:rPr>
              <a:t>    </a:t>
            </a:r>
            <a:r>
              <a:rPr lang="en-US" altLang="zh-CN" sz="1800">
                <a:solidFill>
                  <a:schemeClr val="tx1"/>
                </a:solidFill>
                <a:ea typeface="黑体" pitchFamily="49" charset="-122"/>
              </a:rPr>
              <a:t>DMC</a:t>
            </a:r>
          </a:p>
          <a:p>
            <a:pPr>
              <a:defRPr/>
            </a:pPr>
            <a:endParaRPr lang="en-US" altLang="zh-CN" sz="1800">
              <a:solidFill>
                <a:schemeClr val="tx1"/>
              </a:solidFill>
              <a:ea typeface="黑体" pitchFamily="49" charset="-122"/>
            </a:endParaRPr>
          </a:p>
          <a:p>
            <a:pPr>
              <a:defRPr/>
            </a:pPr>
            <a:r>
              <a:rPr lang="zh-CN" altLang="en-US" sz="1800">
                <a:solidFill>
                  <a:schemeClr val="tx1"/>
                </a:solidFill>
                <a:ea typeface="黑体" pitchFamily="49" charset="-122"/>
              </a:rPr>
              <a:t>数据管理</a:t>
            </a:r>
          </a:p>
          <a:p>
            <a:pPr>
              <a:defRPr/>
            </a:pPr>
            <a:r>
              <a:rPr lang="zh-CN" altLang="en-US" sz="1800">
                <a:solidFill>
                  <a:schemeClr val="tx1"/>
                </a:solidFill>
                <a:ea typeface="黑体" pitchFamily="49" charset="-122"/>
              </a:rPr>
              <a:t>   组元</a:t>
            </a:r>
          </a:p>
        </p:txBody>
      </p:sp>
      <p:grpSp>
        <p:nvGrpSpPr>
          <p:cNvPr id="18" name="Group 74"/>
          <p:cNvGrpSpPr>
            <a:grpSpLocks/>
          </p:cNvGrpSpPr>
          <p:nvPr/>
        </p:nvGrpSpPr>
        <p:grpSpPr bwMode="auto">
          <a:xfrm>
            <a:off x="875934" y="4385959"/>
            <a:ext cx="1081087" cy="1952625"/>
            <a:chOff x="657" y="1225"/>
            <a:chExt cx="681" cy="1230"/>
          </a:xfrm>
        </p:grpSpPr>
        <p:sp>
          <p:nvSpPr>
            <p:cNvPr id="19" name="Text Box 60"/>
            <p:cNvSpPr txBox="1">
              <a:spLocks noChangeArrowheads="1"/>
            </p:cNvSpPr>
            <p:nvPr/>
          </p:nvSpPr>
          <p:spPr bwMode="auto">
            <a:xfrm>
              <a:off x="658" y="1225"/>
              <a:ext cx="680" cy="233"/>
            </a:xfrm>
            <a:prstGeom prst="rect">
              <a:avLst/>
            </a:prstGeom>
            <a:noFill/>
            <a:ln w="28575">
              <a:solidFill>
                <a:schemeClr val="tx1"/>
              </a:solidFill>
              <a:miter lim="800000"/>
              <a:headEnd/>
              <a:tailEnd/>
            </a:ln>
            <a:effectLst>
              <a:outerShdw dist="35921" dir="2700000" algn="ctr" rotWithShape="0">
                <a:schemeClr val="bg2"/>
              </a:outerShdw>
            </a:effectLst>
          </p:spPr>
          <p:txBody>
            <a:bodyPr>
              <a:spAutoFit/>
            </a:bodyPr>
            <a:lstStyle/>
            <a:p>
              <a:pPr algn="ctr">
                <a:defRPr/>
              </a:pPr>
              <a:r>
                <a:rPr lang="zh-CN" altLang="en-US" sz="1800" b="0">
                  <a:solidFill>
                    <a:schemeClr val="tx1"/>
                  </a:solidFill>
                  <a:ea typeface="黑体" pitchFamily="49" charset="-122"/>
                </a:rPr>
                <a:t>主题层</a:t>
              </a:r>
            </a:p>
          </p:txBody>
        </p:sp>
        <p:sp>
          <p:nvSpPr>
            <p:cNvPr id="20" name="Text Box 61"/>
            <p:cNvSpPr txBox="1">
              <a:spLocks noChangeArrowheads="1"/>
            </p:cNvSpPr>
            <p:nvPr/>
          </p:nvSpPr>
          <p:spPr bwMode="auto">
            <a:xfrm>
              <a:off x="657" y="1477"/>
              <a:ext cx="681" cy="233"/>
            </a:xfrm>
            <a:prstGeom prst="rect">
              <a:avLst/>
            </a:prstGeom>
            <a:noFill/>
            <a:ln w="28575">
              <a:solidFill>
                <a:schemeClr val="tx1"/>
              </a:solidFill>
              <a:miter lim="800000"/>
              <a:headEnd/>
              <a:tailEnd/>
            </a:ln>
            <a:effectLst>
              <a:outerShdw dist="35921" dir="2700000" algn="ctr" rotWithShape="0">
                <a:schemeClr val="bg2"/>
              </a:outerShdw>
            </a:effectLst>
          </p:spPr>
          <p:txBody>
            <a:bodyPr>
              <a:spAutoFit/>
            </a:bodyPr>
            <a:lstStyle/>
            <a:p>
              <a:pPr algn="ctr">
                <a:defRPr/>
              </a:pPr>
              <a:r>
                <a:rPr lang="zh-CN" altLang="en-US" sz="1800" b="0">
                  <a:solidFill>
                    <a:schemeClr val="tx1"/>
                  </a:solidFill>
                  <a:ea typeface="黑体" pitchFamily="49" charset="-122"/>
                </a:rPr>
                <a:t>对象层</a:t>
              </a:r>
            </a:p>
          </p:txBody>
        </p:sp>
        <p:sp>
          <p:nvSpPr>
            <p:cNvPr id="21" name="Text Box 62"/>
            <p:cNvSpPr txBox="1">
              <a:spLocks noChangeArrowheads="1"/>
            </p:cNvSpPr>
            <p:nvPr/>
          </p:nvSpPr>
          <p:spPr bwMode="auto">
            <a:xfrm>
              <a:off x="657" y="1729"/>
              <a:ext cx="681" cy="233"/>
            </a:xfrm>
            <a:prstGeom prst="rect">
              <a:avLst/>
            </a:prstGeom>
            <a:noFill/>
            <a:ln w="28575">
              <a:solidFill>
                <a:schemeClr val="tx1"/>
              </a:solidFill>
              <a:miter lim="800000"/>
              <a:headEnd/>
              <a:tailEnd/>
            </a:ln>
            <a:effectLst>
              <a:outerShdw dist="35921" dir="2700000" algn="ctr" rotWithShape="0">
                <a:schemeClr val="bg2"/>
              </a:outerShdw>
            </a:effectLst>
          </p:spPr>
          <p:txBody>
            <a:bodyPr>
              <a:spAutoFit/>
            </a:bodyPr>
            <a:lstStyle/>
            <a:p>
              <a:pPr algn="ctr">
                <a:defRPr/>
              </a:pPr>
              <a:r>
                <a:rPr lang="zh-CN" altLang="en-US" sz="1800" b="0">
                  <a:solidFill>
                    <a:schemeClr val="tx1"/>
                  </a:solidFill>
                  <a:ea typeface="黑体" pitchFamily="49" charset="-122"/>
                </a:rPr>
                <a:t>结构层</a:t>
              </a:r>
            </a:p>
          </p:txBody>
        </p:sp>
        <p:sp>
          <p:nvSpPr>
            <p:cNvPr id="22" name="Text Box 63"/>
            <p:cNvSpPr txBox="1">
              <a:spLocks noChangeArrowheads="1"/>
            </p:cNvSpPr>
            <p:nvPr/>
          </p:nvSpPr>
          <p:spPr bwMode="auto">
            <a:xfrm>
              <a:off x="657" y="1982"/>
              <a:ext cx="681" cy="233"/>
            </a:xfrm>
            <a:prstGeom prst="rect">
              <a:avLst/>
            </a:prstGeom>
            <a:noFill/>
            <a:ln w="28575">
              <a:solidFill>
                <a:schemeClr val="tx1"/>
              </a:solidFill>
              <a:miter lim="800000"/>
              <a:headEnd/>
              <a:tailEnd/>
            </a:ln>
            <a:effectLst>
              <a:outerShdw dist="35921" dir="2700000" algn="ctr" rotWithShape="0">
                <a:schemeClr val="bg2"/>
              </a:outerShdw>
            </a:effectLst>
          </p:spPr>
          <p:txBody>
            <a:bodyPr>
              <a:spAutoFit/>
            </a:bodyPr>
            <a:lstStyle/>
            <a:p>
              <a:pPr algn="ctr">
                <a:defRPr/>
              </a:pPr>
              <a:r>
                <a:rPr lang="zh-CN" altLang="en-US" sz="1800" b="0">
                  <a:solidFill>
                    <a:schemeClr val="tx1"/>
                  </a:solidFill>
                  <a:ea typeface="黑体" pitchFamily="49" charset="-122"/>
                </a:rPr>
                <a:t>属性层</a:t>
              </a:r>
            </a:p>
          </p:txBody>
        </p:sp>
        <p:sp>
          <p:nvSpPr>
            <p:cNvPr id="23" name="Text Box 64"/>
            <p:cNvSpPr txBox="1">
              <a:spLocks noChangeArrowheads="1"/>
            </p:cNvSpPr>
            <p:nvPr/>
          </p:nvSpPr>
          <p:spPr bwMode="auto">
            <a:xfrm>
              <a:off x="657" y="2222"/>
              <a:ext cx="681" cy="233"/>
            </a:xfrm>
            <a:prstGeom prst="rect">
              <a:avLst/>
            </a:prstGeom>
            <a:noFill/>
            <a:ln w="28575">
              <a:solidFill>
                <a:schemeClr val="tx1"/>
              </a:solidFill>
              <a:miter lim="800000"/>
              <a:headEnd/>
              <a:tailEnd/>
            </a:ln>
            <a:effectLst>
              <a:outerShdw dist="35921" dir="2700000" algn="ctr" rotWithShape="0">
                <a:schemeClr val="bg2"/>
              </a:outerShdw>
            </a:effectLst>
          </p:spPr>
          <p:txBody>
            <a:bodyPr>
              <a:spAutoFit/>
            </a:bodyPr>
            <a:lstStyle/>
            <a:p>
              <a:pPr algn="ctr">
                <a:defRPr/>
              </a:pPr>
              <a:r>
                <a:rPr lang="zh-CN" altLang="en-US" sz="1800" b="0" dirty="0">
                  <a:solidFill>
                    <a:schemeClr val="tx1"/>
                  </a:solidFill>
                  <a:ea typeface="黑体" pitchFamily="49" charset="-122"/>
                </a:rPr>
                <a:t>服务层</a:t>
              </a:r>
            </a:p>
          </p:txBody>
        </p:sp>
      </p:grpSp>
      <p:sp>
        <p:nvSpPr>
          <p:cNvPr id="24" name="Line 65"/>
          <p:cNvSpPr>
            <a:spLocks noChangeShapeType="1"/>
          </p:cNvSpPr>
          <p:nvPr/>
        </p:nvSpPr>
        <p:spPr bwMode="auto">
          <a:xfrm>
            <a:off x="1972896" y="4585984"/>
            <a:ext cx="1109663" cy="0"/>
          </a:xfrm>
          <a:prstGeom prst="line">
            <a:avLst/>
          </a:prstGeom>
          <a:noFill/>
          <a:ln w="28575">
            <a:solidFill>
              <a:schemeClr val="tx1"/>
            </a:solidFill>
            <a:round/>
            <a:headEnd/>
            <a:tailEnd/>
          </a:ln>
          <a:effectLst>
            <a:outerShdw dist="35921" dir="2700000" algn="ctr" rotWithShape="0">
              <a:schemeClr val="bg2"/>
            </a:outerShdw>
          </a:effectLst>
        </p:spPr>
        <p:txBody>
          <a:bodyPr/>
          <a:lstStyle/>
          <a:p>
            <a:pPr>
              <a:defRPr/>
            </a:pPr>
            <a:endParaRPr lang="zh-CN" altLang="en-US">
              <a:solidFill>
                <a:schemeClr val="tx1"/>
              </a:solidFill>
            </a:endParaRPr>
          </a:p>
        </p:txBody>
      </p:sp>
      <p:sp>
        <p:nvSpPr>
          <p:cNvPr id="25" name="Line 66"/>
          <p:cNvSpPr>
            <a:spLocks noChangeShapeType="1"/>
          </p:cNvSpPr>
          <p:nvPr/>
        </p:nvSpPr>
        <p:spPr bwMode="auto">
          <a:xfrm>
            <a:off x="1993534" y="6143321"/>
            <a:ext cx="1109662" cy="0"/>
          </a:xfrm>
          <a:prstGeom prst="line">
            <a:avLst/>
          </a:prstGeom>
          <a:noFill/>
          <a:ln w="28575">
            <a:solidFill>
              <a:schemeClr val="tx1"/>
            </a:solidFill>
            <a:round/>
            <a:headEnd/>
            <a:tailEnd/>
          </a:ln>
          <a:effectLst>
            <a:outerShdw dist="35921" dir="2700000" algn="ctr" rotWithShape="0">
              <a:schemeClr val="bg2"/>
            </a:outerShdw>
          </a:effectLst>
        </p:spPr>
        <p:txBody>
          <a:bodyPr/>
          <a:lstStyle/>
          <a:p>
            <a:pPr>
              <a:defRPr/>
            </a:pPr>
            <a:endParaRPr lang="zh-CN" altLang="en-US">
              <a:solidFill>
                <a:schemeClr val="tx1"/>
              </a:solidFill>
            </a:endParaRPr>
          </a:p>
        </p:txBody>
      </p:sp>
      <p:sp>
        <p:nvSpPr>
          <p:cNvPr id="26" name="Line 67"/>
          <p:cNvSpPr>
            <a:spLocks noChangeShapeType="1"/>
          </p:cNvSpPr>
          <p:nvPr/>
        </p:nvSpPr>
        <p:spPr bwMode="auto">
          <a:xfrm>
            <a:off x="1993534" y="5805184"/>
            <a:ext cx="1109662" cy="0"/>
          </a:xfrm>
          <a:prstGeom prst="line">
            <a:avLst/>
          </a:prstGeom>
          <a:noFill/>
          <a:ln w="28575">
            <a:solidFill>
              <a:schemeClr val="tx1"/>
            </a:solidFill>
            <a:round/>
            <a:headEnd/>
            <a:tailEnd/>
          </a:ln>
          <a:effectLst>
            <a:outerShdw dist="35921" dir="2700000" algn="ctr" rotWithShape="0">
              <a:schemeClr val="bg2"/>
            </a:outerShdw>
          </a:effectLst>
        </p:spPr>
        <p:txBody>
          <a:bodyPr/>
          <a:lstStyle/>
          <a:p>
            <a:pPr>
              <a:defRPr/>
            </a:pPr>
            <a:endParaRPr lang="zh-CN" altLang="en-US">
              <a:solidFill>
                <a:schemeClr val="tx1"/>
              </a:solidFill>
            </a:endParaRPr>
          </a:p>
        </p:txBody>
      </p:sp>
      <p:sp>
        <p:nvSpPr>
          <p:cNvPr id="27" name="Line 68"/>
          <p:cNvSpPr>
            <a:spLocks noChangeShapeType="1"/>
          </p:cNvSpPr>
          <p:nvPr/>
        </p:nvSpPr>
        <p:spPr bwMode="auto">
          <a:xfrm>
            <a:off x="1972896" y="5387671"/>
            <a:ext cx="1109663" cy="0"/>
          </a:xfrm>
          <a:prstGeom prst="line">
            <a:avLst/>
          </a:prstGeom>
          <a:noFill/>
          <a:ln w="28575">
            <a:solidFill>
              <a:schemeClr val="tx1"/>
            </a:solidFill>
            <a:round/>
            <a:headEnd/>
            <a:tailEnd/>
          </a:ln>
          <a:effectLst>
            <a:outerShdw dist="35921" dir="2700000" algn="ctr" rotWithShape="0">
              <a:schemeClr val="bg2"/>
            </a:outerShdw>
          </a:effectLst>
        </p:spPr>
        <p:txBody>
          <a:bodyPr/>
          <a:lstStyle/>
          <a:p>
            <a:pPr>
              <a:defRPr/>
            </a:pPr>
            <a:endParaRPr lang="zh-CN" altLang="en-US">
              <a:solidFill>
                <a:schemeClr val="tx1"/>
              </a:solidFill>
            </a:endParaRPr>
          </a:p>
        </p:txBody>
      </p:sp>
      <p:sp>
        <p:nvSpPr>
          <p:cNvPr id="28" name="Line 69"/>
          <p:cNvSpPr>
            <a:spLocks noChangeShapeType="1"/>
          </p:cNvSpPr>
          <p:nvPr/>
        </p:nvSpPr>
        <p:spPr bwMode="auto">
          <a:xfrm>
            <a:off x="1972896" y="4989209"/>
            <a:ext cx="1109663" cy="0"/>
          </a:xfrm>
          <a:prstGeom prst="line">
            <a:avLst/>
          </a:prstGeom>
          <a:noFill/>
          <a:ln w="28575">
            <a:solidFill>
              <a:schemeClr val="tx1"/>
            </a:solidFill>
            <a:round/>
            <a:headEnd/>
            <a:tailEnd/>
          </a:ln>
          <a:effectLst>
            <a:outerShdw dist="35921" dir="2700000" algn="ctr" rotWithShape="0">
              <a:schemeClr val="bg2"/>
            </a:outerShdw>
          </a:effectLst>
        </p:spPr>
        <p:txBody>
          <a:bodyPr/>
          <a:lstStyle/>
          <a:p>
            <a:pPr>
              <a:defRPr/>
            </a:pPr>
            <a:endParaRPr lang="zh-CN" altLang="en-US">
              <a:solidFill>
                <a:schemeClr val="tx1"/>
              </a:solidFill>
            </a:endParaRPr>
          </a:p>
        </p:txBody>
      </p:sp>
      <p:sp>
        <p:nvSpPr>
          <p:cNvPr id="29" name="TextBox 23"/>
          <p:cNvSpPr txBox="1">
            <a:spLocks noChangeArrowheads="1"/>
          </p:cNvSpPr>
          <p:nvPr/>
        </p:nvSpPr>
        <p:spPr bwMode="auto">
          <a:xfrm>
            <a:off x="2317384" y="6145015"/>
            <a:ext cx="4895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bg1"/>
                </a:solidFill>
                <a:latin typeface="Times New Roman" panose="02020603050405020304" pitchFamily="18" charset="0"/>
                <a:ea typeface="楷体_GB2312" pitchFamily="49" charset="-122"/>
              </a:defRPr>
            </a:lvl1pPr>
            <a:lvl2pPr marL="742950" indent="-285750" eaLnBrk="0" hangingPunct="0">
              <a:defRPr kumimoji="1" sz="2800" b="1">
                <a:solidFill>
                  <a:schemeClr val="bg1"/>
                </a:solidFill>
                <a:latin typeface="Times New Roman" panose="02020603050405020304" pitchFamily="18" charset="0"/>
                <a:ea typeface="楷体_GB2312" pitchFamily="49" charset="-122"/>
              </a:defRPr>
            </a:lvl2pPr>
            <a:lvl3pPr marL="1143000" indent="-228600" eaLnBrk="0" hangingPunct="0">
              <a:defRPr kumimoji="1" sz="2800" b="1">
                <a:solidFill>
                  <a:schemeClr val="bg1"/>
                </a:solidFill>
                <a:latin typeface="Times New Roman" panose="02020603050405020304" pitchFamily="18" charset="0"/>
                <a:ea typeface="楷体_GB2312" pitchFamily="49" charset="-122"/>
              </a:defRPr>
            </a:lvl3pPr>
            <a:lvl4pPr marL="1600200" indent="-228600" eaLnBrk="0" hangingPunct="0">
              <a:defRPr kumimoji="1" sz="2800" b="1">
                <a:solidFill>
                  <a:schemeClr val="bg1"/>
                </a:solidFill>
                <a:latin typeface="Times New Roman" panose="02020603050405020304" pitchFamily="18" charset="0"/>
                <a:ea typeface="楷体_GB2312" pitchFamily="49" charset="-122"/>
              </a:defRPr>
            </a:lvl4pPr>
            <a:lvl5pPr marL="2057400" indent="-228600" eaLnBrk="0" hangingPunct="0">
              <a:defRPr kumimoji="1" sz="2800" b="1">
                <a:solidFill>
                  <a:schemeClr val="bg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9pPr>
          </a:lstStyle>
          <a:p>
            <a:pPr eaLnBrk="1" hangingPunct="1"/>
            <a:r>
              <a:rPr lang="en-US" altLang="zh-CN" b="0">
                <a:solidFill>
                  <a:schemeClr val="tx1"/>
                </a:solidFill>
              </a:rPr>
              <a:t>Coad/Yourdon</a:t>
            </a:r>
            <a:r>
              <a:rPr lang="zh-CN" altLang="en-US" b="0">
                <a:solidFill>
                  <a:schemeClr val="tx1"/>
                </a:solidFill>
              </a:rPr>
              <a:t>方法的</a:t>
            </a:r>
            <a:r>
              <a:rPr lang="en-US" altLang="zh-CN" b="0">
                <a:solidFill>
                  <a:schemeClr val="tx1"/>
                </a:solidFill>
              </a:rPr>
              <a:t>OOD</a:t>
            </a:r>
            <a:r>
              <a:rPr lang="zh-CN" altLang="en-US" b="0">
                <a:solidFill>
                  <a:schemeClr val="tx1"/>
                </a:solidFill>
              </a:rPr>
              <a:t>模型</a:t>
            </a:r>
          </a:p>
        </p:txBody>
      </p:sp>
      <p:pic>
        <p:nvPicPr>
          <p:cNvPr id="4" name="图片 3"/>
          <p:cNvPicPr>
            <a:picLocks noChangeAspect="1"/>
          </p:cNvPicPr>
          <p:nvPr/>
        </p:nvPicPr>
        <p:blipFill>
          <a:blip r:embed="rId2"/>
          <a:stretch>
            <a:fillRect/>
          </a:stretch>
        </p:blipFill>
        <p:spPr>
          <a:xfrm>
            <a:off x="3709159" y="2574652"/>
            <a:ext cx="2839706" cy="1824317"/>
          </a:xfrm>
          <a:prstGeom prst="rect">
            <a:avLst/>
          </a:prstGeom>
        </p:spPr>
      </p:pic>
      <p:sp>
        <p:nvSpPr>
          <p:cNvPr id="34" name="内容占位符 2"/>
          <p:cNvSpPr>
            <a:spLocks noGrp="1"/>
          </p:cNvSpPr>
          <p:nvPr>
            <p:ph idx="1"/>
          </p:nvPr>
        </p:nvSpPr>
        <p:spPr>
          <a:xfrm>
            <a:off x="448663" y="1348128"/>
            <a:ext cx="7772400" cy="506264"/>
          </a:xfrm>
        </p:spPr>
        <p:txBody>
          <a:bodyPr>
            <a:normAutofit/>
          </a:bodyPr>
          <a:lstStyle/>
          <a:p>
            <a:pPr marL="0" indent="0">
              <a:buNone/>
            </a:pPr>
            <a:r>
              <a:rPr lang="zh-CN" altLang="en-US" sz="2400" dirty="0">
                <a:solidFill>
                  <a:srgbClr val="0070C0"/>
                </a:solidFill>
              </a:rPr>
              <a:t>（三）</a:t>
            </a:r>
            <a:r>
              <a:rPr lang="en-US" altLang="zh-CN" sz="2400" dirty="0">
                <a:solidFill>
                  <a:srgbClr val="0070C0"/>
                </a:solidFill>
              </a:rPr>
              <a:t>Coad/Yourdon</a:t>
            </a:r>
            <a:r>
              <a:rPr lang="zh-CN" altLang="en-US" sz="2400" dirty="0">
                <a:solidFill>
                  <a:srgbClr val="0070C0"/>
                </a:solidFill>
              </a:rPr>
              <a:t>方法</a:t>
            </a:r>
          </a:p>
          <a:p>
            <a:pPr marL="0" indent="0">
              <a:buNone/>
            </a:pPr>
            <a:endParaRPr lang="zh-CN" altLang="en-US" sz="2400" dirty="0">
              <a:solidFill>
                <a:srgbClr val="0070C0"/>
              </a:solidFill>
            </a:endParaRPr>
          </a:p>
          <a:p>
            <a:pPr marL="0" indent="0">
              <a:buNone/>
            </a:pPr>
            <a:endParaRPr lang="en-US" altLang="zh-CN" sz="2400" dirty="0">
              <a:solidFill>
                <a:srgbClr val="0070C0"/>
              </a:solidFill>
            </a:endParaRPr>
          </a:p>
        </p:txBody>
      </p:sp>
      <p:sp>
        <p:nvSpPr>
          <p:cNvPr id="35" name="标题 1"/>
          <p:cNvSpPr>
            <a:spLocks noGrp="1"/>
          </p:cNvSpPr>
          <p:nvPr>
            <p:ph type="title"/>
          </p:nvPr>
        </p:nvSpPr>
        <p:spPr>
          <a:xfrm>
            <a:off x="777509" y="317559"/>
            <a:ext cx="7772400" cy="711122"/>
          </a:xfrm>
        </p:spPr>
        <p:txBody>
          <a:bodyPr/>
          <a:lstStyle/>
          <a:p>
            <a:r>
              <a:rPr lang="zh-CN" altLang="en-US" dirty="0"/>
              <a:t>六、软件方法简介</a:t>
            </a:r>
          </a:p>
        </p:txBody>
      </p:sp>
    </p:spTree>
    <p:extLst>
      <p:ext uri="{BB962C8B-B14F-4D97-AF65-F5344CB8AC3E}">
        <p14:creationId xmlns:p14="http://schemas.microsoft.com/office/powerpoint/2010/main" val="2241699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5" grpId="0" animBg="1"/>
      <p:bldP spid="16" grpId="0" animBg="1"/>
      <p:bldP spid="17" grpId="0" animBg="1"/>
      <p:bldP spid="2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a:spLocks/>
          </p:cNvSpPr>
          <p:nvPr/>
        </p:nvSpPr>
        <p:spPr bwMode="auto">
          <a:xfrm>
            <a:off x="271467" y="1781043"/>
            <a:ext cx="7949451" cy="2829910"/>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3366"/>
              </a:buClr>
              <a:buFont typeface="Wingdings" pitchFamily="2" charset="2"/>
              <a:buChar char="l"/>
              <a:defRPr sz="3200">
                <a:solidFill>
                  <a:srgbClr val="000000"/>
                </a:solidFill>
                <a:latin typeface="+mn-lt"/>
                <a:ea typeface="+mn-ea"/>
                <a:cs typeface="+mn-cs"/>
              </a:defRPr>
            </a:lvl1pPr>
            <a:lvl2pPr marL="742950" indent="-285750" algn="l" rtl="0" eaLnBrk="0" fontAlgn="base" hangingPunct="0">
              <a:spcBef>
                <a:spcPct val="20000"/>
              </a:spcBef>
              <a:spcAft>
                <a:spcPct val="0"/>
              </a:spcAft>
              <a:buClr>
                <a:srgbClr val="003366"/>
              </a:buClr>
              <a:buFont typeface="Wingdings" pitchFamily="2" charset="2"/>
              <a:buChar char="l"/>
              <a:defRPr sz="2800" b="0">
                <a:solidFill>
                  <a:srgbClr val="000000"/>
                </a:solidFill>
                <a:latin typeface="+mn-lt"/>
                <a:ea typeface="+mn-ea"/>
              </a:defRPr>
            </a:lvl2pPr>
            <a:lvl3pPr marL="1143000" indent="-228600" algn="l" rtl="0" eaLnBrk="0" fontAlgn="base" hangingPunct="0">
              <a:spcBef>
                <a:spcPct val="20000"/>
              </a:spcBef>
              <a:spcAft>
                <a:spcPct val="0"/>
              </a:spcAft>
              <a:buClr>
                <a:srgbClr val="003366"/>
              </a:buClr>
              <a:buFont typeface="Wingdings" pitchFamily="2" charset="2"/>
              <a:buChar char="l"/>
              <a:defRPr sz="2400">
                <a:solidFill>
                  <a:srgbClr val="000000"/>
                </a:solidFill>
                <a:latin typeface="+mn-lt"/>
                <a:ea typeface="+mn-ea"/>
              </a:defRPr>
            </a:lvl3pPr>
            <a:lvl4pPr marL="1600200" indent="-228600" algn="l" rtl="0" eaLnBrk="0" fontAlgn="base" hangingPunct="0">
              <a:spcBef>
                <a:spcPct val="20000"/>
              </a:spcBef>
              <a:spcAft>
                <a:spcPct val="0"/>
              </a:spcAft>
              <a:buClr>
                <a:srgbClr val="003366"/>
              </a:buClr>
              <a:buFont typeface="Wingdings" pitchFamily="2" charset="2"/>
              <a:buChar char="l"/>
              <a:defRPr sz="2000">
                <a:solidFill>
                  <a:srgbClr val="000000"/>
                </a:solidFill>
                <a:latin typeface="+mn-lt"/>
                <a:ea typeface="+mn-ea"/>
              </a:defRPr>
            </a:lvl4pPr>
            <a:lvl5pPr marL="2057400" indent="-228600" algn="l" rtl="0" eaLnBrk="0" fontAlgn="base" hangingPunct="0">
              <a:spcBef>
                <a:spcPct val="20000"/>
              </a:spcBef>
              <a:spcAft>
                <a:spcPct val="0"/>
              </a:spcAft>
              <a:buClr>
                <a:srgbClr val="003366"/>
              </a:buClr>
              <a:buFont typeface="Wingdings" pitchFamily="2" charset="2"/>
              <a:buChar char="l"/>
              <a:defRPr sz="2000">
                <a:solidFill>
                  <a:srgbClr val="000000"/>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lvl="0" defTabSz="914400">
              <a:lnSpc>
                <a:spcPct val="120000"/>
              </a:lnSpc>
              <a:buFont typeface="Wingdings" panose="05000000000000000000" pitchFamily="2" charset="2"/>
              <a:buChar char="n"/>
            </a:pPr>
            <a:r>
              <a:rPr lang="en-US" altLang="zh-CN" sz="2400" dirty="0" err="1"/>
              <a:t>Booch</a:t>
            </a:r>
            <a:r>
              <a:rPr lang="zh-CN" altLang="en-US" sz="2400" dirty="0"/>
              <a:t>方法是早期面向对象的软件开发方法的一种，</a:t>
            </a:r>
            <a:r>
              <a:rPr lang="en-US" altLang="zh-CN" sz="2400" dirty="0" err="1"/>
              <a:t>Booch</a:t>
            </a:r>
            <a:r>
              <a:rPr lang="zh-CN" altLang="en-US" sz="2400" dirty="0"/>
              <a:t>认为软件开发是一个螺旋上升的过程。</a:t>
            </a:r>
            <a:endParaRPr lang="en-US" altLang="zh-CN" sz="2400" dirty="0"/>
          </a:p>
          <a:p>
            <a:pPr lvl="0" defTabSz="914400">
              <a:lnSpc>
                <a:spcPct val="120000"/>
              </a:lnSpc>
              <a:buFont typeface="Wingdings" panose="05000000000000000000" pitchFamily="2" charset="2"/>
              <a:buChar char="n"/>
            </a:pPr>
            <a:r>
              <a:rPr lang="zh-CN" altLang="en-US" sz="2400" dirty="0"/>
              <a:t>它包括一个很像</a:t>
            </a:r>
            <a:r>
              <a:rPr lang="en-US" altLang="zh-CN" sz="2400" dirty="0"/>
              <a:t>UML</a:t>
            </a:r>
            <a:r>
              <a:rPr lang="zh-CN" altLang="en-US" sz="2400" dirty="0"/>
              <a:t>的图标语言。如果不仔细看，不好看出一个图是</a:t>
            </a:r>
            <a:r>
              <a:rPr lang="en-US" altLang="zh-CN" sz="2400" dirty="0" err="1"/>
              <a:t>Booch</a:t>
            </a:r>
            <a:r>
              <a:rPr lang="zh-CN" altLang="en-US" sz="2400" dirty="0"/>
              <a:t>还是</a:t>
            </a:r>
            <a:r>
              <a:rPr lang="en-US" altLang="zh-CN" sz="2400" dirty="0"/>
              <a:t>UML</a:t>
            </a:r>
            <a:r>
              <a:rPr lang="zh-CN" altLang="en-US" sz="2400" dirty="0"/>
              <a:t>。</a:t>
            </a:r>
            <a:endParaRPr lang="en-US" altLang="zh-CN" sz="2400" dirty="0"/>
          </a:p>
          <a:p>
            <a:pPr lvl="0" defTabSz="914400">
              <a:lnSpc>
                <a:spcPct val="120000"/>
              </a:lnSpc>
              <a:buFont typeface="Wingdings" panose="05000000000000000000" pitchFamily="2" charset="2"/>
              <a:buChar char="n"/>
            </a:pPr>
            <a:r>
              <a:rPr lang="zh-CN" altLang="en-US" sz="2400" dirty="0"/>
              <a:t>与</a:t>
            </a:r>
            <a:r>
              <a:rPr lang="en-US" altLang="zh-CN" sz="2400" dirty="0" err="1"/>
              <a:t>Booch</a:t>
            </a:r>
            <a:r>
              <a:rPr lang="zh-CN" altLang="en-US" sz="2400" dirty="0"/>
              <a:t>方法同时存在的，还有至少</a:t>
            </a:r>
            <a:r>
              <a:rPr lang="en-US" altLang="zh-CN" sz="2400" dirty="0"/>
              <a:t>10</a:t>
            </a:r>
            <a:r>
              <a:rPr lang="zh-CN" altLang="en-US" sz="2400" dirty="0"/>
              <a:t>种类似于</a:t>
            </a:r>
            <a:r>
              <a:rPr lang="en-US" altLang="zh-CN" sz="2400" dirty="0"/>
              <a:t>UML</a:t>
            </a:r>
            <a:r>
              <a:rPr lang="zh-CN" altLang="en-US" sz="2400" dirty="0"/>
              <a:t>的图标语言、设计方法论等等</a:t>
            </a:r>
            <a:endParaRPr kumimoji="0" lang="en-US" altLang="zh-CN" sz="2400" b="0" i="0" u="none" strike="noStrike" kern="0" cap="none" spc="0" normalizeH="0" baseline="0" noProof="0" dirty="0">
              <a:ln>
                <a:noFill/>
              </a:ln>
              <a:solidFill>
                <a:srgbClr val="000000"/>
              </a:solidFill>
              <a:effectLst/>
              <a:uLnTx/>
              <a:uFillTx/>
              <a:latin typeface="Arial"/>
              <a:ea typeface="宋体"/>
            </a:endParaRPr>
          </a:p>
        </p:txBody>
      </p:sp>
      <p:pic>
        <p:nvPicPr>
          <p:cNvPr id="4" name="图片 3"/>
          <p:cNvPicPr>
            <a:picLocks noChangeAspect="1"/>
          </p:cNvPicPr>
          <p:nvPr/>
        </p:nvPicPr>
        <p:blipFill>
          <a:blip r:embed="rId3"/>
          <a:stretch>
            <a:fillRect/>
          </a:stretch>
        </p:blipFill>
        <p:spPr>
          <a:xfrm>
            <a:off x="7505647" y="977474"/>
            <a:ext cx="1638353" cy="1881546"/>
          </a:xfrm>
          <a:prstGeom prst="rect">
            <a:avLst/>
          </a:prstGeom>
        </p:spPr>
      </p:pic>
      <p:sp>
        <p:nvSpPr>
          <p:cNvPr id="10" name="内容占位符 2"/>
          <p:cNvSpPr>
            <a:spLocks noGrp="1"/>
          </p:cNvSpPr>
          <p:nvPr>
            <p:ph idx="1"/>
          </p:nvPr>
        </p:nvSpPr>
        <p:spPr>
          <a:xfrm>
            <a:off x="125902" y="1192882"/>
            <a:ext cx="7772400" cy="500474"/>
          </a:xfrm>
        </p:spPr>
        <p:txBody>
          <a:bodyPr>
            <a:normAutofit/>
          </a:bodyPr>
          <a:lstStyle/>
          <a:p>
            <a:pPr marL="0" indent="0">
              <a:buNone/>
            </a:pPr>
            <a:r>
              <a:rPr lang="zh-CN" altLang="en-US" sz="2400" dirty="0">
                <a:solidFill>
                  <a:srgbClr val="0070C0"/>
                </a:solidFill>
              </a:rPr>
              <a:t>（四）</a:t>
            </a:r>
            <a:r>
              <a:rPr lang="en-US" altLang="zh-CN" sz="2400" dirty="0" err="1">
                <a:solidFill>
                  <a:srgbClr val="0070C0"/>
                </a:solidFill>
              </a:rPr>
              <a:t>Booch</a:t>
            </a:r>
            <a:r>
              <a:rPr lang="zh-CN" altLang="en-US" sz="2400" dirty="0">
                <a:solidFill>
                  <a:srgbClr val="0070C0"/>
                </a:solidFill>
              </a:rPr>
              <a:t>方法</a:t>
            </a:r>
          </a:p>
        </p:txBody>
      </p:sp>
      <p:sp>
        <p:nvSpPr>
          <p:cNvPr id="12" name="标题 1"/>
          <p:cNvSpPr>
            <a:spLocks noGrp="1"/>
          </p:cNvSpPr>
          <p:nvPr>
            <p:ph type="title"/>
          </p:nvPr>
        </p:nvSpPr>
        <p:spPr>
          <a:xfrm>
            <a:off x="777509" y="317559"/>
            <a:ext cx="7772400" cy="711122"/>
          </a:xfrm>
        </p:spPr>
        <p:txBody>
          <a:bodyPr/>
          <a:lstStyle/>
          <a:p>
            <a:r>
              <a:rPr lang="zh-CN" altLang="en-US" dirty="0"/>
              <a:t>六、软件方法简介</a:t>
            </a:r>
          </a:p>
        </p:txBody>
      </p:sp>
      <p:sp>
        <p:nvSpPr>
          <p:cNvPr id="2" name="矩形 1"/>
          <p:cNvSpPr/>
          <p:nvPr/>
        </p:nvSpPr>
        <p:spPr>
          <a:xfrm>
            <a:off x="208483" y="5537061"/>
            <a:ext cx="6038699" cy="646331"/>
          </a:xfrm>
          <a:prstGeom prst="rect">
            <a:avLst/>
          </a:prstGeom>
        </p:spPr>
        <p:txBody>
          <a:bodyPr wrap="square">
            <a:spAutoFit/>
          </a:bodyPr>
          <a:lstStyle/>
          <a:p>
            <a:r>
              <a:rPr lang="zh-CN" altLang="en-US" dirty="0"/>
              <a:t>“认知计算系统具有理解、推理、学习的能力，而且它是建立在大数据分析的专业和能力之上。</a:t>
            </a:r>
          </a:p>
        </p:txBody>
      </p:sp>
      <p:pic>
        <p:nvPicPr>
          <p:cNvPr id="3" name="图片 2"/>
          <p:cNvPicPr>
            <a:picLocks noChangeAspect="1"/>
          </p:cNvPicPr>
          <p:nvPr/>
        </p:nvPicPr>
        <p:blipFill>
          <a:blip r:embed="rId4"/>
          <a:stretch>
            <a:fillRect/>
          </a:stretch>
        </p:blipFill>
        <p:spPr>
          <a:xfrm>
            <a:off x="6463246" y="4977061"/>
            <a:ext cx="2654884" cy="1766333"/>
          </a:xfrm>
          <a:prstGeom prst="rect">
            <a:avLst/>
          </a:prstGeom>
        </p:spPr>
      </p:pic>
    </p:spTree>
    <p:extLst>
      <p:ext uri="{BB962C8B-B14F-4D97-AF65-F5344CB8AC3E}">
        <p14:creationId xmlns:p14="http://schemas.microsoft.com/office/powerpoint/2010/main" val="422098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p:cNvSpPr txBox="1">
            <a:spLocks/>
          </p:cNvSpPr>
          <p:nvPr/>
        </p:nvSpPr>
        <p:spPr bwMode="auto">
          <a:xfrm>
            <a:off x="506046" y="1629031"/>
            <a:ext cx="8229600" cy="500807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rgbClr val="003366"/>
              </a:buClr>
              <a:buFont typeface="Wingdings" pitchFamily="2" charset="2"/>
              <a:buChar char="l"/>
              <a:defRPr sz="3200">
                <a:solidFill>
                  <a:srgbClr val="000000"/>
                </a:solidFill>
                <a:latin typeface="+mn-lt"/>
                <a:ea typeface="+mn-ea"/>
                <a:cs typeface="+mn-cs"/>
              </a:defRPr>
            </a:lvl1pPr>
            <a:lvl2pPr marL="742950" indent="-285750" algn="l" rtl="0" eaLnBrk="0" fontAlgn="base" hangingPunct="0">
              <a:spcBef>
                <a:spcPct val="20000"/>
              </a:spcBef>
              <a:spcAft>
                <a:spcPct val="0"/>
              </a:spcAft>
              <a:buClr>
                <a:srgbClr val="003366"/>
              </a:buClr>
              <a:buFont typeface="Wingdings" pitchFamily="2" charset="2"/>
              <a:buChar char="l"/>
              <a:defRPr sz="2800" b="0">
                <a:solidFill>
                  <a:srgbClr val="000000"/>
                </a:solidFill>
                <a:latin typeface="+mn-lt"/>
                <a:ea typeface="+mn-ea"/>
              </a:defRPr>
            </a:lvl2pPr>
            <a:lvl3pPr marL="1143000" indent="-228600" algn="l" rtl="0" eaLnBrk="0" fontAlgn="base" hangingPunct="0">
              <a:spcBef>
                <a:spcPct val="20000"/>
              </a:spcBef>
              <a:spcAft>
                <a:spcPct val="0"/>
              </a:spcAft>
              <a:buClr>
                <a:srgbClr val="003366"/>
              </a:buClr>
              <a:buFont typeface="Wingdings" pitchFamily="2" charset="2"/>
              <a:buChar char="l"/>
              <a:defRPr sz="2400">
                <a:solidFill>
                  <a:srgbClr val="000000"/>
                </a:solidFill>
                <a:latin typeface="+mn-lt"/>
                <a:ea typeface="+mn-ea"/>
              </a:defRPr>
            </a:lvl3pPr>
            <a:lvl4pPr marL="1600200" indent="-228600" algn="l" rtl="0" eaLnBrk="0" fontAlgn="base" hangingPunct="0">
              <a:spcBef>
                <a:spcPct val="20000"/>
              </a:spcBef>
              <a:spcAft>
                <a:spcPct val="0"/>
              </a:spcAft>
              <a:buClr>
                <a:srgbClr val="003366"/>
              </a:buClr>
              <a:buFont typeface="Wingdings" pitchFamily="2" charset="2"/>
              <a:buChar char="l"/>
              <a:defRPr sz="2000">
                <a:solidFill>
                  <a:srgbClr val="000000"/>
                </a:solidFill>
                <a:latin typeface="+mn-lt"/>
                <a:ea typeface="+mn-ea"/>
              </a:defRPr>
            </a:lvl4pPr>
            <a:lvl5pPr marL="2057400" indent="-228600" algn="l" rtl="0" eaLnBrk="0" fontAlgn="base" hangingPunct="0">
              <a:spcBef>
                <a:spcPct val="20000"/>
              </a:spcBef>
              <a:spcAft>
                <a:spcPct val="0"/>
              </a:spcAft>
              <a:buClr>
                <a:srgbClr val="003366"/>
              </a:buClr>
              <a:buFont typeface="Wingdings" pitchFamily="2" charset="2"/>
              <a:buChar char="l"/>
              <a:defRPr sz="2000">
                <a:solidFill>
                  <a:srgbClr val="000000"/>
                </a:solidFill>
                <a:latin typeface="+mn-lt"/>
                <a:ea typeface="+mn-ea"/>
              </a:defRPr>
            </a:lvl5pPr>
            <a:lvl6pPr marL="2514600" indent="-228600" algn="l" rtl="0" eaLnBrk="1" fontAlgn="base" hangingPunct="1">
              <a:spcBef>
                <a:spcPct val="20000"/>
              </a:spcBef>
              <a:spcAft>
                <a:spcPct val="0"/>
              </a:spcAft>
              <a:buChar char="»"/>
              <a:defRPr sz="2000">
                <a:solidFill>
                  <a:schemeClr val="tx1"/>
                </a:solidFill>
                <a:latin typeface="+mn-lt"/>
                <a:ea typeface="+mn-ea"/>
              </a:defRPr>
            </a:lvl6pPr>
            <a:lvl7pPr marL="2971800" indent="-228600" algn="l" rtl="0" eaLnBrk="1" fontAlgn="base" hangingPunct="1">
              <a:spcBef>
                <a:spcPct val="20000"/>
              </a:spcBef>
              <a:spcAft>
                <a:spcPct val="0"/>
              </a:spcAft>
              <a:buChar char="»"/>
              <a:defRPr sz="2000">
                <a:solidFill>
                  <a:schemeClr val="tx1"/>
                </a:solidFill>
                <a:latin typeface="+mn-lt"/>
                <a:ea typeface="+mn-ea"/>
              </a:defRPr>
            </a:lvl7pPr>
            <a:lvl8pPr marL="3429000" indent="-228600" algn="l" rtl="0" eaLnBrk="1" fontAlgn="base" hangingPunct="1">
              <a:spcBef>
                <a:spcPct val="20000"/>
              </a:spcBef>
              <a:spcAft>
                <a:spcPct val="0"/>
              </a:spcAft>
              <a:buChar char="»"/>
              <a:defRPr sz="2000">
                <a:solidFill>
                  <a:schemeClr val="tx1"/>
                </a:solidFill>
                <a:latin typeface="+mn-lt"/>
                <a:ea typeface="+mn-ea"/>
              </a:defRPr>
            </a:lvl8pPr>
            <a:lvl9pPr marL="3886200" indent="-228600" algn="l" rtl="0" eaLnBrk="1" fontAlgn="base" hangingPunct="1">
              <a:spcBef>
                <a:spcPct val="20000"/>
              </a:spcBef>
              <a:spcAft>
                <a:spcPct val="0"/>
              </a:spcAft>
              <a:buChar char="»"/>
              <a:defRPr sz="2000">
                <a:solidFill>
                  <a:schemeClr val="tx1"/>
                </a:solidFill>
                <a:latin typeface="+mn-lt"/>
                <a:ea typeface="+mn-ea"/>
              </a:defRPr>
            </a:lvl9pPr>
          </a:lstStyle>
          <a:p>
            <a:pPr marR="0" lvl="0" algn="l" defTabSz="914400" rtl="0" eaLnBrk="0" fontAlgn="base" latinLnBrk="0" hangingPunct="0">
              <a:spcBef>
                <a:spcPct val="20000"/>
              </a:spcBef>
              <a:spcAft>
                <a:spcPct val="0"/>
              </a:spcAft>
              <a:buClr>
                <a:srgbClr val="003366"/>
              </a:buClr>
              <a:buSzTx/>
              <a:buFont typeface="Wingdings" panose="05000000000000000000" pitchFamily="2" charset="2"/>
              <a:buChar char="n"/>
              <a:tabLst/>
              <a:defRPr/>
            </a:pPr>
            <a:r>
              <a:rPr kumimoji="0" lang="en-US" altLang="zh-CN" sz="2400" b="0" i="0" u="none" strike="noStrike" kern="0" cap="none" spc="0" normalizeH="0" baseline="0" noProof="0" dirty="0" err="1">
                <a:ln>
                  <a:noFill/>
                </a:ln>
                <a:solidFill>
                  <a:srgbClr val="000000"/>
                </a:solidFill>
                <a:effectLst/>
                <a:uLnTx/>
                <a:uFillTx/>
                <a:latin typeface="Arial"/>
                <a:ea typeface="宋体"/>
              </a:rPr>
              <a:t>Booch</a:t>
            </a:r>
            <a:r>
              <a:rPr kumimoji="0" lang="zh-CN" altLang="en-US" sz="2400" b="0" i="0" u="none" strike="noStrike" kern="0" cap="none" spc="0" normalizeH="0" baseline="0" noProof="0" dirty="0">
                <a:ln>
                  <a:noFill/>
                </a:ln>
                <a:solidFill>
                  <a:srgbClr val="000000"/>
                </a:solidFill>
                <a:effectLst/>
                <a:uLnTx/>
                <a:uFillTx/>
                <a:latin typeface="Arial"/>
                <a:ea typeface="宋体"/>
              </a:rPr>
              <a:t>开发模型包含</a:t>
            </a:r>
            <a:endParaRPr kumimoji="0" lang="en-US" altLang="zh-CN" sz="2400" b="0" i="0" u="none" strike="noStrike" kern="0" cap="none" spc="0" normalizeH="0" baseline="0" noProof="0" dirty="0">
              <a:ln>
                <a:noFill/>
              </a:ln>
              <a:solidFill>
                <a:srgbClr val="000000"/>
              </a:solidFill>
              <a:effectLst/>
              <a:uLnTx/>
              <a:uFillTx/>
              <a:latin typeface="Arial"/>
              <a:ea typeface="宋体"/>
            </a:endParaRPr>
          </a:p>
          <a:p>
            <a:pPr marR="0" lvl="1" algn="l" defTabSz="914400" rtl="0" eaLnBrk="0" fontAlgn="base" latinLnBrk="0" hangingPunct="0">
              <a:spcBef>
                <a:spcPct val="20000"/>
              </a:spcBef>
              <a:spcAft>
                <a:spcPct val="0"/>
              </a:spcAft>
              <a:buClr>
                <a:srgbClr val="003366"/>
              </a:buClr>
              <a:buSzTx/>
              <a:buFont typeface="Wingdings" panose="05000000000000000000" pitchFamily="2" charset="2"/>
              <a:buChar char="n"/>
              <a:tabLst/>
              <a:defRPr/>
            </a:pPr>
            <a:r>
              <a:rPr kumimoji="0" lang="zh-CN" altLang="en-US" sz="2400" b="0" i="0" u="none" strike="noStrike" kern="0" cap="none" spc="0" normalizeH="0" baseline="0" noProof="0" dirty="0">
                <a:ln>
                  <a:noFill/>
                </a:ln>
                <a:solidFill>
                  <a:srgbClr val="000000"/>
                </a:solidFill>
                <a:effectLst/>
                <a:uLnTx/>
                <a:uFillTx/>
                <a:latin typeface="Arial"/>
                <a:ea typeface="宋体"/>
              </a:rPr>
              <a:t>静态模型：描述系统的构成和结构</a:t>
            </a:r>
            <a:endParaRPr kumimoji="0" lang="en-US" altLang="zh-CN" sz="2400" b="0" i="0" u="none" strike="noStrike" kern="0" cap="none" spc="0" normalizeH="0" baseline="0" noProof="0" dirty="0">
              <a:ln>
                <a:noFill/>
              </a:ln>
              <a:solidFill>
                <a:srgbClr val="000000"/>
              </a:solidFill>
              <a:effectLst/>
              <a:uLnTx/>
              <a:uFillTx/>
              <a:latin typeface="Arial"/>
              <a:ea typeface="宋体"/>
            </a:endParaRPr>
          </a:p>
          <a:p>
            <a:pPr marR="0" lvl="2" algn="l" defTabSz="914400" rtl="0" eaLnBrk="0" fontAlgn="base" latinLnBrk="0" hangingPunct="0">
              <a:spcBef>
                <a:spcPct val="20000"/>
              </a:spcBef>
              <a:spcAft>
                <a:spcPct val="0"/>
              </a:spcAft>
              <a:buClr>
                <a:srgbClr val="003366"/>
              </a:buClr>
              <a:buSzTx/>
              <a:buFont typeface="Arial" panose="020B0604020202020204" pitchFamily="34" charset="0"/>
              <a:buChar char="−"/>
              <a:tabLst/>
              <a:defRPr/>
            </a:pPr>
            <a:r>
              <a:rPr kumimoji="0" lang="zh-CN" altLang="en-US" sz="2000" b="0" i="0" u="none" strike="noStrike" kern="0" cap="none" spc="0" normalizeH="0" baseline="0" noProof="0" dirty="0">
                <a:ln>
                  <a:noFill/>
                </a:ln>
                <a:solidFill>
                  <a:srgbClr val="000000"/>
                </a:solidFill>
                <a:effectLst/>
                <a:uLnTx/>
                <a:uFillTx/>
                <a:latin typeface="Arial"/>
                <a:ea typeface="宋体"/>
              </a:rPr>
              <a:t>逻辑模型</a:t>
            </a:r>
            <a:endParaRPr kumimoji="0" lang="en-US" altLang="zh-CN" sz="2000" b="0" i="0" u="none" strike="noStrike" kern="0" cap="none" spc="0" normalizeH="0" baseline="0" noProof="0" dirty="0">
              <a:ln>
                <a:noFill/>
              </a:ln>
              <a:solidFill>
                <a:srgbClr val="000000"/>
              </a:solidFill>
              <a:effectLst/>
              <a:uLnTx/>
              <a:uFillTx/>
              <a:latin typeface="Arial"/>
              <a:ea typeface="宋体"/>
            </a:endParaRPr>
          </a:p>
          <a:p>
            <a:pPr marR="0" lvl="2" algn="l" defTabSz="914400" rtl="0" eaLnBrk="0" fontAlgn="base" latinLnBrk="0" hangingPunct="0">
              <a:spcBef>
                <a:spcPct val="20000"/>
              </a:spcBef>
              <a:spcAft>
                <a:spcPct val="0"/>
              </a:spcAft>
              <a:buClr>
                <a:srgbClr val="003366"/>
              </a:buClr>
              <a:buSzTx/>
              <a:buFont typeface="Arial" panose="020B0604020202020204" pitchFamily="34" charset="0"/>
              <a:buChar char="−"/>
              <a:tabLst/>
              <a:defRPr/>
            </a:pPr>
            <a:r>
              <a:rPr kumimoji="0" lang="zh-CN" altLang="en-US" sz="2000" b="0" i="0" u="none" strike="noStrike" kern="0" cap="none" spc="0" normalizeH="0" baseline="0" noProof="0" dirty="0">
                <a:ln>
                  <a:noFill/>
                </a:ln>
                <a:solidFill>
                  <a:srgbClr val="000000"/>
                </a:solidFill>
                <a:effectLst/>
                <a:uLnTx/>
                <a:uFillTx/>
                <a:latin typeface="Arial"/>
                <a:ea typeface="宋体"/>
              </a:rPr>
              <a:t>物理模型</a:t>
            </a:r>
            <a:endParaRPr kumimoji="0" lang="en-US" altLang="zh-CN" sz="2000" b="0" i="0" u="none" strike="noStrike" kern="0" cap="none" spc="0" normalizeH="0" baseline="0" noProof="0" dirty="0">
              <a:ln>
                <a:noFill/>
              </a:ln>
              <a:solidFill>
                <a:srgbClr val="000000"/>
              </a:solidFill>
              <a:effectLst/>
              <a:uLnTx/>
              <a:uFillTx/>
              <a:latin typeface="Arial"/>
              <a:ea typeface="宋体"/>
            </a:endParaRPr>
          </a:p>
          <a:p>
            <a:pPr marR="0" lvl="1" algn="l" defTabSz="914400" rtl="0" eaLnBrk="0" fontAlgn="base" latinLnBrk="0" hangingPunct="0">
              <a:spcBef>
                <a:spcPct val="20000"/>
              </a:spcBef>
              <a:spcAft>
                <a:spcPct val="0"/>
              </a:spcAft>
              <a:buClr>
                <a:srgbClr val="003366"/>
              </a:buClr>
              <a:buSzTx/>
              <a:buFont typeface="Wingdings" panose="05000000000000000000" pitchFamily="2" charset="2"/>
              <a:buChar char="n"/>
              <a:tabLst/>
              <a:defRPr/>
            </a:pPr>
            <a:r>
              <a:rPr kumimoji="0" lang="zh-CN" altLang="en-US" sz="2400" b="0" i="0" u="none" strike="noStrike" kern="0" cap="none" spc="0" normalizeH="0" baseline="0" noProof="0" dirty="0">
                <a:ln>
                  <a:noFill/>
                </a:ln>
                <a:solidFill>
                  <a:srgbClr val="000000"/>
                </a:solidFill>
                <a:effectLst/>
                <a:uLnTx/>
                <a:uFillTx/>
                <a:latin typeface="Arial"/>
                <a:ea typeface="宋体"/>
              </a:rPr>
              <a:t>动态模型：描述对象之间的相互作用</a:t>
            </a:r>
            <a:endParaRPr kumimoji="0" lang="en-US" altLang="zh-CN" sz="2400" b="0" i="0" u="none" strike="noStrike" kern="0" cap="none" spc="0" normalizeH="0" baseline="0" noProof="0" dirty="0">
              <a:ln>
                <a:noFill/>
              </a:ln>
              <a:solidFill>
                <a:srgbClr val="000000"/>
              </a:solidFill>
              <a:effectLst/>
              <a:uLnTx/>
              <a:uFillTx/>
              <a:latin typeface="Arial"/>
              <a:ea typeface="宋体"/>
            </a:endParaRPr>
          </a:p>
          <a:p>
            <a:pPr marR="0" lvl="2" algn="l" defTabSz="914400" rtl="0" eaLnBrk="0" fontAlgn="base" latinLnBrk="0" hangingPunct="0">
              <a:spcBef>
                <a:spcPct val="20000"/>
              </a:spcBef>
              <a:spcAft>
                <a:spcPct val="0"/>
              </a:spcAft>
              <a:buClr>
                <a:srgbClr val="003366"/>
              </a:buClr>
              <a:buSzTx/>
              <a:buFont typeface="Arial" panose="020B0604020202020204" pitchFamily="34" charset="0"/>
              <a:buChar char="−"/>
              <a:tabLst/>
              <a:defRPr/>
            </a:pPr>
            <a:r>
              <a:rPr kumimoji="0" lang="zh-CN" altLang="en-US" sz="2000" b="0" i="0" u="none" strike="noStrike" kern="0" cap="none" spc="0" normalizeH="0" baseline="0" noProof="0" dirty="0">
                <a:ln>
                  <a:noFill/>
                </a:ln>
                <a:solidFill>
                  <a:srgbClr val="000000"/>
                </a:solidFill>
                <a:effectLst/>
                <a:uLnTx/>
                <a:uFillTx/>
                <a:latin typeface="Arial"/>
                <a:ea typeface="宋体"/>
              </a:rPr>
              <a:t>状态图</a:t>
            </a:r>
            <a:endParaRPr kumimoji="0" lang="en-US" altLang="zh-CN" sz="2000" b="0" i="0" u="none" strike="noStrike" kern="0" cap="none" spc="0" normalizeH="0" baseline="0" noProof="0" dirty="0">
              <a:ln>
                <a:noFill/>
              </a:ln>
              <a:solidFill>
                <a:srgbClr val="000000"/>
              </a:solidFill>
              <a:effectLst/>
              <a:uLnTx/>
              <a:uFillTx/>
              <a:latin typeface="Arial"/>
              <a:ea typeface="宋体"/>
            </a:endParaRPr>
          </a:p>
          <a:p>
            <a:pPr marR="0" lvl="2" algn="l" defTabSz="914400" rtl="0" eaLnBrk="0" fontAlgn="base" latinLnBrk="0" hangingPunct="0">
              <a:spcBef>
                <a:spcPct val="20000"/>
              </a:spcBef>
              <a:spcAft>
                <a:spcPct val="0"/>
              </a:spcAft>
              <a:buClr>
                <a:srgbClr val="003366"/>
              </a:buClr>
              <a:buSzTx/>
              <a:buFont typeface="Arial" panose="020B0604020202020204" pitchFamily="34" charset="0"/>
              <a:buChar char="−"/>
              <a:tabLst/>
              <a:defRPr/>
            </a:pPr>
            <a:r>
              <a:rPr kumimoji="0" lang="zh-CN" altLang="en-US" sz="2000" b="0" i="0" u="none" strike="noStrike" kern="0" cap="none" spc="0" normalizeH="0" baseline="0" noProof="0" dirty="0">
                <a:ln>
                  <a:noFill/>
                </a:ln>
                <a:solidFill>
                  <a:srgbClr val="000000"/>
                </a:solidFill>
                <a:effectLst/>
                <a:uLnTx/>
                <a:uFillTx/>
                <a:latin typeface="Arial"/>
                <a:ea typeface="宋体"/>
              </a:rPr>
              <a:t>时序图</a:t>
            </a:r>
            <a:endParaRPr kumimoji="0" lang="en-US" altLang="zh-CN" sz="2000" b="0" i="0" u="none" strike="noStrike" kern="0" cap="none" spc="0" normalizeH="0" baseline="0" noProof="0" dirty="0">
              <a:ln>
                <a:noFill/>
              </a:ln>
              <a:solidFill>
                <a:srgbClr val="000000"/>
              </a:solidFill>
              <a:effectLst/>
              <a:uLnTx/>
              <a:uFillTx/>
              <a:latin typeface="Arial"/>
              <a:ea typeface="宋体"/>
            </a:endParaRPr>
          </a:p>
          <a:p>
            <a:pPr marR="0" lvl="0" algn="l" defTabSz="914400" rtl="0" eaLnBrk="0" fontAlgn="base" latinLnBrk="0" hangingPunct="0">
              <a:spcBef>
                <a:spcPct val="20000"/>
              </a:spcBef>
              <a:spcAft>
                <a:spcPct val="0"/>
              </a:spcAft>
              <a:buClr>
                <a:srgbClr val="003366"/>
              </a:buClr>
              <a:buSzTx/>
              <a:buFont typeface="Wingdings" panose="05000000000000000000" pitchFamily="2" charset="2"/>
              <a:buChar char="n"/>
              <a:tabLst/>
              <a:defRPr/>
            </a:pPr>
            <a:r>
              <a:rPr kumimoji="0" lang="zh-CN" altLang="en-US" sz="2400" b="0" i="0" u="none" strike="noStrike" kern="0" cap="none" spc="0" normalizeH="0" baseline="0" noProof="0" dirty="0">
                <a:ln>
                  <a:noFill/>
                </a:ln>
                <a:solidFill>
                  <a:srgbClr val="000000"/>
                </a:solidFill>
                <a:effectLst/>
                <a:uLnTx/>
                <a:uFillTx/>
                <a:latin typeface="Arial"/>
                <a:ea typeface="宋体"/>
              </a:rPr>
              <a:t>开发过程</a:t>
            </a:r>
            <a:endParaRPr kumimoji="0" lang="en-US" altLang="zh-CN" sz="2400" b="0" i="0" u="none" strike="noStrike" kern="0" cap="none" spc="0" normalizeH="0" baseline="0" noProof="0" dirty="0">
              <a:ln>
                <a:noFill/>
              </a:ln>
              <a:solidFill>
                <a:srgbClr val="000000"/>
              </a:solidFill>
              <a:effectLst/>
              <a:uLnTx/>
              <a:uFillTx/>
              <a:latin typeface="Arial"/>
              <a:ea typeface="宋体"/>
            </a:endParaRPr>
          </a:p>
          <a:p>
            <a:pPr marR="0" lvl="1" algn="l" defTabSz="914400" rtl="0" eaLnBrk="0" fontAlgn="base" latinLnBrk="0" hangingPunct="0">
              <a:spcBef>
                <a:spcPct val="20000"/>
              </a:spcBef>
              <a:spcAft>
                <a:spcPct val="0"/>
              </a:spcAft>
              <a:buClr>
                <a:srgbClr val="003366"/>
              </a:buClr>
              <a:buSzTx/>
              <a:buFont typeface="Arial" panose="020B0604020202020204" pitchFamily="34" charset="0"/>
              <a:buChar char="−"/>
              <a:tabLst/>
              <a:defRPr/>
            </a:pPr>
            <a:r>
              <a:rPr kumimoji="0" lang="zh-CN" altLang="en-US" sz="2000" b="0" i="0" u="none" strike="noStrike" kern="0" cap="none" spc="0" normalizeH="0" baseline="0" noProof="0" dirty="0">
                <a:ln>
                  <a:noFill/>
                </a:ln>
                <a:solidFill>
                  <a:srgbClr val="7030A0"/>
                </a:solidFill>
                <a:effectLst/>
                <a:uLnTx/>
                <a:uFillTx/>
                <a:latin typeface="Arial"/>
                <a:ea typeface="宋体"/>
              </a:rPr>
              <a:t>标识类和对象；</a:t>
            </a:r>
            <a:endParaRPr kumimoji="0" lang="en-US" altLang="zh-CN" sz="2000" b="0" i="0" u="none" strike="noStrike" kern="0" cap="none" spc="0" normalizeH="0" baseline="0" noProof="0" dirty="0">
              <a:ln>
                <a:noFill/>
              </a:ln>
              <a:solidFill>
                <a:srgbClr val="7030A0"/>
              </a:solidFill>
              <a:effectLst/>
              <a:uLnTx/>
              <a:uFillTx/>
              <a:latin typeface="Arial"/>
              <a:ea typeface="宋体"/>
            </a:endParaRPr>
          </a:p>
          <a:p>
            <a:pPr marR="0" lvl="1" algn="l" defTabSz="914400" rtl="0" eaLnBrk="0" fontAlgn="base" latinLnBrk="0" hangingPunct="0">
              <a:spcBef>
                <a:spcPct val="20000"/>
              </a:spcBef>
              <a:spcAft>
                <a:spcPct val="0"/>
              </a:spcAft>
              <a:buClr>
                <a:srgbClr val="003366"/>
              </a:buClr>
              <a:buSzTx/>
              <a:buFont typeface="Arial" panose="020B0604020202020204" pitchFamily="34" charset="0"/>
              <a:buChar char="−"/>
              <a:tabLst/>
              <a:defRPr/>
            </a:pPr>
            <a:r>
              <a:rPr kumimoji="0" lang="zh-CN" altLang="en-US" sz="2000" b="0" i="0" u="none" strike="noStrike" kern="0" cap="none" spc="0" normalizeH="0" baseline="0" noProof="0" dirty="0">
                <a:ln>
                  <a:noFill/>
                </a:ln>
                <a:solidFill>
                  <a:srgbClr val="7030A0"/>
                </a:solidFill>
                <a:effectLst/>
                <a:uLnTx/>
                <a:uFillTx/>
                <a:latin typeface="Arial"/>
                <a:ea typeface="宋体"/>
              </a:rPr>
              <a:t>标识类和对象的语义；</a:t>
            </a:r>
            <a:endParaRPr kumimoji="0" lang="en-US" altLang="zh-CN" sz="2000" b="0" i="0" u="none" strike="noStrike" kern="0" cap="none" spc="0" normalizeH="0" baseline="0" noProof="0" dirty="0">
              <a:ln>
                <a:noFill/>
              </a:ln>
              <a:solidFill>
                <a:srgbClr val="7030A0"/>
              </a:solidFill>
              <a:effectLst/>
              <a:uLnTx/>
              <a:uFillTx/>
              <a:latin typeface="Arial"/>
              <a:ea typeface="宋体"/>
            </a:endParaRPr>
          </a:p>
          <a:p>
            <a:pPr marR="0" lvl="1" algn="l" defTabSz="914400" rtl="0" eaLnBrk="0" fontAlgn="base" latinLnBrk="0" hangingPunct="0">
              <a:spcBef>
                <a:spcPct val="20000"/>
              </a:spcBef>
              <a:spcAft>
                <a:spcPct val="0"/>
              </a:spcAft>
              <a:buClr>
                <a:srgbClr val="003366"/>
              </a:buClr>
              <a:buSzTx/>
              <a:buFont typeface="Arial" panose="020B0604020202020204" pitchFamily="34" charset="0"/>
              <a:buChar char="−"/>
              <a:tabLst/>
              <a:defRPr/>
            </a:pPr>
            <a:r>
              <a:rPr kumimoji="0" lang="zh-CN" altLang="en-US" sz="2000" b="0" i="0" u="none" strike="noStrike" kern="0" cap="none" spc="0" normalizeH="0" baseline="0" noProof="0" dirty="0">
                <a:ln>
                  <a:noFill/>
                </a:ln>
                <a:solidFill>
                  <a:srgbClr val="7030A0"/>
                </a:solidFill>
                <a:effectLst/>
                <a:uLnTx/>
                <a:uFillTx/>
                <a:latin typeface="Arial"/>
                <a:ea typeface="宋体"/>
              </a:rPr>
              <a:t>标识类和对象之间的关系；</a:t>
            </a:r>
            <a:endParaRPr kumimoji="0" lang="en-US" altLang="zh-CN" sz="2000" b="0" i="0" u="none" strike="noStrike" kern="0" cap="none" spc="0" normalizeH="0" baseline="0" noProof="0" dirty="0">
              <a:ln>
                <a:noFill/>
              </a:ln>
              <a:solidFill>
                <a:srgbClr val="7030A0"/>
              </a:solidFill>
              <a:effectLst/>
              <a:uLnTx/>
              <a:uFillTx/>
              <a:latin typeface="Arial"/>
              <a:ea typeface="宋体"/>
            </a:endParaRPr>
          </a:p>
          <a:p>
            <a:pPr marR="0" lvl="1" algn="l" defTabSz="914400" rtl="0" eaLnBrk="0" fontAlgn="base" latinLnBrk="0" hangingPunct="0">
              <a:spcBef>
                <a:spcPct val="20000"/>
              </a:spcBef>
              <a:spcAft>
                <a:spcPct val="0"/>
              </a:spcAft>
              <a:buClr>
                <a:srgbClr val="003366"/>
              </a:buClr>
              <a:buSzTx/>
              <a:buFont typeface="Arial" panose="020B0604020202020204" pitchFamily="34" charset="0"/>
              <a:buChar char="−"/>
              <a:tabLst/>
              <a:defRPr/>
            </a:pPr>
            <a:r>
              <a:rPr kumimoji="0" lang="zh-CN" altLang="en-US" sz="2000" b="0" i="0" u="none" strike="noStrike" kern="0" cap="none" spc="0" normalizeH="0" baseline="0" noProof="0" dirty="0">
                <a:ln>
                  <a:noFill/>
                </a:ln>
                <a:solidFill>
                  <a:srgbClr val="7030A0"/>
                </a:solidFill>
                <a:effectLst/>
                <a:uLnTx/>
                <a:uFillTx/>
                <a:latin typeface="Arial"/>
                <a:ea typeface="宋体"/>
              </a:rPr>
              <a:t>实现类和对象</a:t>
            </a:r>
            <a:r>
              <a:rPr kumimoji="0" lang="zh-CN" altLang="en-US" sz="2400" b="0" i="0" u="none" strike="noStrike" kern="0" cap="none" spc="0" normalizeH="0" baseline="0" noProof="0" dirty="0">
                <a:ln>
                  <a:noFill/>
                </a:ln>
                <a:solidFill>
                  <a:srgbClr val="000000"/>
                </a:solidFill>
                <a:effectLst/>
                <a:uLnTx/>
                <a:uFillTx/>
                <a:latin typeface="Arial"/>
                <a:ea typeface="宋体"/>
              </a:rPr>
              <a:t>。</a:t>
            </a:r>
            <a:endParaRPr kumimoji="0" lang="en-US" altLang="zh-CN" sz="2400" b="0" i="0" u="none" strike="noStrike" kern="0" cap="none" spc="0" normalizeH="0" baseline="0" noProof="0" dirty="0">
              <a:ln>
                <a:noFill/>
              </a:ln>
              <a:solidFill>
                <a:srgbClr val="000000"/>
              </a:solidFill>
              <a:effectLst/>
              <a:uLnTx/>
              <a:uFillTx/>
              <a:latin typeface="Arial"/>
              <a:ea typeface="宋体"/>
            </a:endParaRPr>
          </a:p>
        </p:txBody>
      </p:sp>
      <p:sp>
        <p:nvSpPr>
          <p:cNvPr id="8" name="内容占位符 2"/>
          <p:cNvSpPr>
            <a:spLocks noGrp="1"/>
          </p:cNvSpPr>
          <p:nvPr>
            <p:ph idx="1"/>
          </p:nvPr>
        </p:nvSpPr>
        <p:spPr>
          <a:xfrm>
            <a:off x="249192" y="1128557"/>
            <a:ext cx="7772400" cy="500474"/>
          </a:xfrm>
        </p:spPr>
        <p:txBody>
          <a:bodyPr>
            <a:normAutofit/>
          </a:bodyPr>
          <a:lstStyle/>
          <a:p>
            <a:pPr marL="0" indent="0">
              <a:buNone/>
            </a:pPr>
            <a:r>
              <a:rPr lang="zh-CN" altLang="en-US" sz="2400" dirty="0">
                <a:solidFill>
                  <a:srgbClr val="0070C0"/>
                </a:solidFill>
              </a:rPr>
              <a:t>（四）</a:t>
            </a:r>
            <a:r>
              <a:rPr lang="en-US" altLang="zh-CN" sz="2400" dirty="0" err="1">
                <a:solidFill>
                  <a:srgbClr val="0070C0"/>
                </a:solidFill>
              </a:rPr>
              <a:t>Booch</a:t>
            </a:r>
            <a:r>
              <a:rPr lang="zh-CN" altLang="en-US" sz="2400" dirty="0">
                <a:solidFill>
                  <a:srgbClr val="0070C0"/>
                </a:solidFill>
              </a:rPr>
              <a:t>方法</a:t>
            </a:r>
          </a:p>
        </p:txBody>
      </p:sp>
      <p:sp>
        <p:nvSpPr>
          <p:cNvPr id="9" name="标题 1"/>
          <p:cNvSpPr>
            <a:spLocks noGrp="1"/>
          </p:cNvSpPr>
          <p:nvPr>
            <p:ph type="title"/>
          </p:nvPr>
        </p:nvSpPr>
        <p:spPr>
          <a:xfrm>
            <a:off x="777509" y="317559"/>
            <a:ext cx="7772400" cy="711122"/>
          </a:xfrm>
        </p:spPr>
        <p:txBody>
          <a:bodyPr/>
          <a:lstStyle/>
          <a:p>
            <a:r>
              <a:rPr lang="zh-CN" altLang="en-US" dirty="0"/>
              <a:t>六、软件方法简介</a:t>
            </a:r>
          </a:p>
        </p:txBody>
      </p:sp>
    </p:spTree>
    <p:extLst>
      <p:ext uri="{BB962C8B-B14F-4D97-AF65-F5344CB8AC3E}">
        <p14:creationId xmlns:p14="http://schemas.microsoft.com/office/powerpoint/2010/main" val="352298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11">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a:xfrm>
            <a:off x="165538" y="1770015"/>
            <a:ext cx="9454444" cy="555400"/>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buFont typeface="黑体" pitchFamily="49" charset="-122"/>
              <a:buChar char="-"/>
            </a:pPr>
            <a:r>
              <a:rPr lang="zh-CN" altLang="en-US" sz="1800" dirty="0">
                <a:solidFill>
                  <a:srgbClr val="0070C0"/>
                </a:solidFill>
                <a:latin typeface="黑体" pitchFamily="49" charset="-122"/>
                <a:ea typeface="黑体" pitchFamily="49" charset="-122"/>
              </a:rPr>
              <a:t>面向对象方法</a:t>
            </a:r>
            <a:endParaRPr lang="en-US" altLang="zh-CN" sz="1800" dirty="0">
              <a:solidFill>
                <a:srgbClr val="0070C0"/>
              </a:solidFill>
              <a:latin typeface="黑体" pitchFamily="49" charset="-122"/>
              <a:ea typeface="黑体" pitchFamily="49" charset="-122"/>
            </a:endParaRPr>
          </a:p>
          <a:p>
            <a:pPr marL="457200" lvl="1" indent="0">
              <a:buNone/>
            </a:pPr>
            <a:endParaRPr lang="en-US" altLang="zh-CN" sz="1800" dirty="0">
              <a:latin typeface="黑体" pitchFamily="49" charset="-122"/>
              <a:ea typeface="黑体" pitchFamily="49" charset="-122"/>
            </a:endParaRPr>
          </a:p>
          <a:p>
            <a:pPr marL="457200" lvl="1" indent="0">
              <a:buNone/>
            </a:pPr>
            <a:endParaRPr lang="en-US" altLang="zh-CN" sz="1800" dirty="0">
              <a:latin typeface="黑体" pitchFamily="49" charset="-122"/>
              <a:ea typeface="黑体" pitchFamily="49" charset="-122"/>
            </a:endParaRPr>
          </a:p>
        </p:txBody>
      </p:sp>
      <p:pic>
        <p:nvPicPr>
          <p:cNvPr id="4" name="图片 3"/>
          <p:cNvPicPr>
            <a:picLocks noChangeAspect="1"/>
          </p:cNvPicPr>
          <p:nvPr/>
        </p:nvPicPr>
        <p:blipFill>
          <a:blip r:embed="rId2"/>
          <a:stretch>
            <a:fillRect/>
          </a:stretch>
        </p:blipFill>
        <p:spPr>
          <a:xfrm>
            <a:off x="1016876" y="2074147"/>
            <a:ext cx="7034204" cy="4087649"/>
          </a:xfrm>
          <a:prstGeom prst="rect">
            <a:avLst/>
          </a:prstGeom>
        </p:spPr>
      </p:pic>
      <p:pic>
        <p:nvPicPr>
          <p:cNvPr id="5" name="图片 4"/>
          <p:cNvPicPr>
            <a:picLocks noChangeAspect="1"/>
          </p:cNvPicPr>
          <p:nvPr/>
        </p:nvPicPr>
        <p:blipFill>
          <a:blip r:embed="rId3"/>
          <a:stretch>
            <a:fillRect/>
          </a:stretch>
        </p:blipFill>
        <p:spPr>
          <a:xfrm>
            <a:off x="1016876" y="2074147"/>
            <a:ext cx="7034204" cy="4183108"/>
          </a:xfrm>
          <a:prstGeom prst="rect">
            <a:avLst/>
          </a:prstGeom>
          <a:solidFill>
            <a:schemeClr val="bg1"/>
          </a:solidFill>
        </p:spPr>
      </p:pic>
      <p:pic>
        <p:nvPicPr>
          <p:cNvPr id="7" name="图片 6"/>
          <p:cNvPicPr>
            <a:picLocks noChangeAspect="1"/>
          </p:cNvPicPr>
          <p:nvPr/>
        </p:nvPicPr>
        <p:blipFill>
          <a:blip r:embed="rId4"/>
          <a:stretch>
            <a:fillRect/>
          </a:stretch>
        </p:blipFill>
        <p:spPr>
          <a:xfrm>
            <a:off x="1016876" y="2011234"/>
            <a:ext cx="8127124" cy="4560203"/>
          </a:xfrm>
          <a:prstGeom prst="rect">
            <a:avLst/>
          </a:prstGeom>
          <a:solidFill>
            <a:schemeClr val="bg1"/>
          </a:solidFill>
        </p:spPr>
      </p:pic>
      <p:pic>
        <p:nvPicPr>
          <p:cNvPr id="9" name="图片 8"/>
          <p:cNvPicPr>
            <a:picLocks noChangeAspect="1"/>
          </p:cNvPicPr>
          <p:nvPr/>
        </p:nvPicPr>
        <p:blipFill>
          <a:blip r:embed="rId5"/>
          <a:stretch>
            <a:fillRect/>
          </a:stretch>
        </p:blipFill>
        <p:spPr>
          <a:xfrm>
            <a:off x="931215" y="1980751"/>
            <a:ext cx="7999952" cy="4621169"/>
          </a:xfrm>
          <a:prstGeom prst="rect">
            <a:avLst/>
          </a:prstGeom>
          <a:solidFill>
            <a:schemeClr val="bg1"/>
          </a:solidFill>
        </p:spPr>
      </p:pic>
      <p:pic>
        <p:nvPicPr>
          <p:cNvPr id="10" name="图片 9"/>
          <p:cNvPicPr>
            <a:picLocks noChangeAspect="1"/>
          </p:cNvPicPr>
          <p:nvPr/>
        </p:nvPicPr>
        <p:blipFill>
          <a:blip r:embed="rId6"/>
          <a:stretch>
            <a:fillRect/>
          </a:stretch>
        </p:blipFill>
        <p:spPr>
          <a:xfrm>
            <a:off x="718382" y="1736016"/>
            <a:ext cx="7822713" cy="5087339"/>
          </a:xfrm>
          <a:prstGeom prst="rect">
            <a:avLst/>
          </a:prstGeom>
          <a:solidFill>
            <a:schemeClr val="bg1"/>
          </a:solidFill>
        </p:spPr>
      </p:pic>
      <p:sp>
        <p:nvSpPr>
          <p:cNvPr id="12" name="内容占位符 2"/>
          <p:cNvSpPr>
            <a:spLocks noGrp="1"/>
          </p:cNvSpPr>
          <p:nvPr>
            <p:ph idx="1"/>
          </p:nvPr>
        </p:nvSpPr>
        <p:spPr>
          <a:xfrm>
            <a:off x="506046" y="1221024"/>
            <a:ext cx="7772400" cy="500474"/>
          </a:xfrm>
        </p:spPr>
        <p:txBody>
          <a:bodyPr>
            <a:normAutofit/>
          </a:bodyPr>
          <a:lstStyle/>
          <a:p>
            <a:pPr marL="0" indent="0">
              <a:buNone/>
            </a:pPr>
            <a:r>
              <a:rPr lang="zh-CN" altLang="en-US" sz="2400" dirty="0">
                <a:solidFill>
                  <a:srgbClr val="0070C0"/>
                </a:solidFill>
              </a:rPr>
              <a:t>（四）</a:t>
            </a:r>
            <a:r>
              <a:rPr lang="en-US" altLang="zh-CN" sz="2400" dirty="0" err="1">
                <a:solidFill>
                  <a:srgbClr val="0070C0"/>
                </a:solidFill>
              </a:rPr>
              <a:t>Booch</a:t>
            </a:r>
            <a:r>
              <a:rPr lang="zh-CN" altLang="en-US" sz="2400" dirty="0">
                <a:solidFill>
                  <a:srgbClr val="0070C0"/>
                </a:solidFill>
              </a:rPr>
              <a:t>方法</a:t>
            </a:r>
          </a:p>
        </p:txBody>
      </p:sp>
      <p:sp>
        <p:nvSpPr>
          <p:cNvPr id="13" name="标题 1"/>
          <p:cNvSpPr>
            <a:spLocks noGrp="1"/>
          </p:cNvSpPr>
          <p:nvPr>
            <p:ph type="title"/>
          </p:nvPr>
        </p:nvSpPr>
        <p:spPr>
          <a:xfrm>
            <a:off x="777509" y="317559"/>
            <a:ext cx="7772400" cy="711122"/>
          </a:xfrm>
        </p:spPr>
        <p:txBody>
          <a:bodyPr/>
          <a:lstStyle/>
          <a:p>
            <a:r>
              <a:rPr lang="zh-CN" altLang="en-US" dirty="0"/>
              <a:t>六、软件方法简介</a:t>
            </a:r>
          </a:p>
        </p:txBody>
      </p:sp>
    </p:spTree>
    <p:extLst>
      <p:ext uri="{BB962C8B-B14F-4D97-AF65-F5344CB8AC3E}">
        <p14:creationId xmlns:p14="http://schemas.microsoft.com/office/powerpoint/2010/main" val="410842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内容占位符 2"/>
          <p:cNvSpPr txBox="1">
            <a:spLocks/>
          </p:cNvSpPr>
          <p:nvPr/>
        </p:nvSpPr>
        <p:spPr bwMode="auto">
          <a:xfrm>
            <a:off x="343122" y="4105738"/>
            <a:ext cx="8229600" cy="227811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dirty="0">
                <a:solidFill>
                  <a:srgbClr val="00B0F0"/>
                </a:solidFill>
              </a:rPr>
              <a:t>对象模型</a:t>
            </a:r>
            <a:r>
              <a:rPr lang="zh-CN" altLang="en-US" sz="2400" dirty="0">
                <a:solidFill>
                  <a:srgbClr val="7030A0"/>
                </a:solidFill>
              </a:rPr>
              <a:t>：</a:t>
            </a:r>
            <a:r>
              <a:rPr lang="zh-CN" altLang="en-US" sz="2400" dirty="0"/>
              <a:t>描述了由对象和相应实体构成的系统静态结构，描述了系统中对象的标识、属性、操作及对象的相互关系。　</a:t>
            </a:r>
            <a:endParaRPr lang="en-US" altLang="zh-CN" sz="2400" dirty="0"/>
          </a:p>
          <a:p>
            <a:r>
              <a:rPr lang="zh-CN" altLang="en-US" sz="2400" dirty="0">
                <a:solidFill>
                  <a:srgbClr val="00B0F0"/>
                </a:solidFill>
              </a:rPr>
              <a:t>动态模型</a:t>
            </a:r>
            <a:r>
              <a:rPr lang="zh-CN" altLang="en-US" sz="2400" dirty="0">
                <a:solidFill>
                  <a:srgbClr val="7030A0"/>
                </a:solidFill>
              </a:rPr>
              <a:t>：</a:t>
            </a:r>
            <a:r>
              <a:rPr lang="zh-CN" altLang="en-US" sz="2400" dirty="0"/>
              <a:t>根据</a:t>
            </a:r>
            <a:r>
              <a:rPr lang="zh-CN" altLang="en-US" sz="2400" dirty="0">
                <a:solidFill>
                  <a:srgbClr val="7030A0"/>
                </a:solidFill>
              </a:rPr>
              <a:t>事件和状态</a:t>
            </a:r>
            <a:r>
              <a:rPr lang="zh-CN" altLang="en-US" sz="2400" dirty="0"/>
              <a:t>描述了系统的</a:t>
            </a:r>
            <a:r>
              <a:rPr lang="zh-CN" altLang="en-US" sz="2400" dirty="0">
                <a:solidFill>
                  <a:srgbClr val="00B050"/>
                </a:solidFill>
              </a:rPr>
              <a:t>控制结构</a:t>
            </a:r>
            <a:r>
              <a:rPr lang="zh-CN" altLang="en-US" sz="2400" dirty="0"/>
              <a:t>，系统中与时间和操作顺序有关的内容。　　</a:t>
            </a:r>
            <a:endParaRPr lang="en-US" altLang="zh-CN" sz="2400" dirty="0"/>
          </a:p>
          <a:p>
            <a:r>
              <a:rPr lang="zh-CN" altLang="en-US" sz="2400" dirty="0">
                <a:solidFill>
                  <a:srgbClr val="00B0F0"/>
                </a:solidFill>
              </a:rPr>
              <a:t>功能模型</a:t>
            </a:r>
            <a:r>
              <a:rPr lang="zh-CN" altLang="en-US" sz="2400" dirty="0"/>
              <a:t>：着重描述系统中与</a:t>
            </a:r>
            <a:r>
              <a:rPr lang="zh-CN" altLang="en-US" sz="2400" dirty="0">
                <a:solidFill>
                  <a:srgbClr val="7030A0"/>
                </a:solidFill>
              </a:rPr>
              <a:t>值转换</a:t>
            </a:r>
            <a:r>
              <a:rPr lang="zh-CN" altLang="en-US" sz="2400" dirty="0"/>
              <a:t>有关的问题，如函数、映射、约束和函数作用等。</a:t>
            </a:r>
          </a:p>
        </p:txBody>
      </p:sp>
      <p:sp>
        <p:nvSpPr>
          <p:cNvPr id="4" name="矩形 3"/>
          <p:cNvSpPr/>
          <p:nvPr/>
        </p:nvSpPr>
        <p:spPr>
          <a:xfrm>
            <a:off x="343122" y="1704447"/>
            <a:ext cx="6228806" cy="1569660"/>
          </a:xfrm>
          <a:prstGeom prst="rect">
            <a:avLst/>
          </a:prstGeom>
        </p:spPr>
        <p:txBody>
          <a:bodyPr wrap="square">
            <a:spAutoFit/>
          </a:bodyPr>
          <a:lstStyle/>
          <a:p>
            <a:r>
              <a:rPr lang="zh-CN" altLang="en-US" sz="2400" dirty="0"/>
              <a:t>对象建模技术</a:t>
            </a:r>
            <a:r>
              <a:rPr lang="en-US" altLang="zh-CN" sz="2400" dirty="0"/>
              <a:t>Object Modeling Technology</a:t>
            </a:r>
            <a:r>
              <a:rPr lang="zh-CN" altLang="en-US" sz="2400" dirty="0"/>
              <a:t>的。</a:t>
            </a:r>
          </a:p>
          <a:p>
            <a:r>
              <a:rPr lang="en-US" altLang="zh-CN" sz="2400" dirty="0"/>
              <a:t>1991</a:t>
            </a:r>
            <a:r>
              <a:rPr lang="zh-CN" altLang="en-US" sz="2400" dirty="0"/>
              <a:t>年，</a:t>
            </a:r>
            <a:r>
              <a:rPr lang="en-US" altLang="zh-CN" sz="2400" dirty="0"/>
              <a:t>James </a:t>
            </a:r>
            <a:r>
              <a:rPr lang="en-US" altLang="zh-CN" sz="2400" dirty="0" err="1"/>
              <a:t>Rumbaugh</a:t>
            </a:r>
            <a:r>
              <a:rPr lang="zh-CN" altLang="en-US" sz="2400" dirty="0"/>
              <a:t>在</a:t>
            </a:r>
            <a:r>
              <a:rPr lang="en-US" altLang="zh-CN" sz="2400" dirty="0"/>
              <a:t>&lt;&lt;</a:t>
            </a:r>
            <a:r>
              <a:rPr lang="zh-CN" altLang="en-US" sz="2400" dirty="0"/>
              <a:t>面向对象的建模与设计</a:t>
            </a:r>
            <a:r>
              <a:rPr lang="en-US" altLang="zh-CN" sz="2400" dirty="0"/>
              <a:t>&gt;&gt;</a:t>
            </a:r>
            <a:r>
              <a:rPr lang="zh-CN" altLang="en-US" sz="2400" dirty="0"/>
              <a:t>一书中提出了面向对象分析与设计</a:t>
            </a:r>
            <a:r>
              <a:rPr lang="en-US" altLang="zh-CN" sz="2400" dirty="0"/>
              <a:t>OMT</a:t>
            </a:r>
            <a:r>
              <a:rPr lang="zh-CN" altLang="en-US" sz="2400" dirty="0"/>
              <a:t>方法。</a:t>
            </a:r>
          </a:p>
        </p:txBody>
      </p:sp>
      <p:sp>
        <p:nvSpPr>
          <p:cNvPr id="5" name="矩形 4"/>
          <p:cNvSpPr/>
          <p:nvPr/>
        </p:nvSpPr>
        <p:spPr>
          <a:xfrm>
            <a:off x="343122" y="3274107"/>
            <a:ext cx="6103999" cy="830997"/>
          </a:xfrm>
          <a:prstGeom prst="rect">
            <a:avLst/>
          </a:prstGeom>
        </p:spPr>
        <p:txBody>
          <a:bodyPr wrap="square">
            <a:spAutoFit/>
          </a:bodyPr>
          <a:lstStyle/>
          <a:p>
            <a:r>
              <a:rPr lang="en-US" altLang="zh-CN" sz="2400" dirty="0"/>
              <a:t>OMT</a:t>
            </a:r>
            <a:r>
              <a:rPr lang="zh-CN" altLang="en-US" sz="2400" dirty="0"/>
              <a:t>方法的</a:t>
            </a:r>
            <a:r>
              <a:rPr lang="en-US" altLang="zh-CN" sz="2400" dirty="0">
                <a:hlinkClick r:id="rId3"/>
              </a:rPr>
              <a:t>OOA</a:t>
            </a:r>
            <a:r>
              <a:rPr lang="zh-CN" altLang="en-US" sz="2400" dirty="0"/>
              <a:t>模型包括对象模型、</a:t>
            </a:r>
            <a:r>
              <a:rPr lang="zh-CN" altLang="en-US" sz="2400" dirty="0">
                <a:hlinkClick r:id="rId4"/>
              </a:rPr>
              <a:t>动态模型</a:t>
            </a:r>
            <a:r>
              <a:rPr lang="zh-CN" altLang="en-US" sz="2400" dirty="0"/>
              <a:t>和</a:t>
            </a:r>
            <a:r>
              <a:rPr lang="zh-CN" altLang="en-US" sz="2400" dirty="0">
                <a:hlinkClick r:id="rId5"/>
              </a:rPr>
              <a:t>功能模型</a:t>
            </a:r>
            <a:r>
              <a:rPr lang="zh-CN" altLang="en-US" sz="2400" dirty="0"/>
              <a:t>。</a:t>
            </a:r>
          </a:p>
        </p:txBody>
      </p:sp>
      <p:sp>
        <p:nvSpPr>
          <p:cNvPr id="12" name="内容占位符 2"/>
          <p:cNvSpPr>
            <a:spLocks noGrp="1"/>
          </p:cNvSpPr>
          <p:nvPr>
            <p:ph idx="1"/>
          </p:nvPr>
        </p:nvSpPr>
        <p:spPr>
          <a:xfrm>
            <a:off x="506046" y="1221024"/>
            <a:ext cx="7772400" cy="500474"/>
          </a:xfrm>
        </p:spPr>
        <p:txBody>
          <a:bodyPr>
            <a:normAutofit/>
          </a:bodyPr>
          <a:lstStyle/>
          <a:p>
            <a:pPr marL="0" indent="0">
              <a:buNone/>
            </a:pPr>
            <a:r>
              <a:rPr lang="zh-CN" altLang="en-US" sz="2400" dirty="0">
                <a:solidFill>
                  <a:srgbClr val="0070C0"/>
                </a:solidFill>
              </a:rPr>
              <a:t>（五）对象模型技术（</a:t>
            </a:r>
            <a:r>
              <a:rPr lang="en-US" altLang="zh-CN" sz="2400" dirty="0">
                <a:solidFill>
                  <a:srgbClr val="0070C0"/>
                </a:solidFill>
              </a:rPr>
              <a:t>OMT</a:t>
            </a:r>
            <a:r>
              <a:rPr lang="zh-CN" altLang="en-US" sz="2400" dirty="0">
                <a:solidFill>
                  <a:srgbClr val="0070C0"/>
                </a:solidFill>
              </a:rPr>
              <a:t>）</a:t>
            </a:r>
          </a:p>
          <a:p>
            <a:pPr marL="0" indent="0">
              <a:buNone/>
            </a:pPr>
            <a:endParaRPr lang="zh-CN" altLang="en-US" sz="2400" dirty="0">
              <a:solidFill>
                <a:srgbClr val="0070C0"/>
              </a:solidFill>
            </a:endParaRPr>
          </a:p>
        </p:txBody>
      </p:sp>
      <p:sp>
        <p:nvSpPr>
          <p:cNvPr id="13" name="标题 1"/>
          <p:cNvSpPr>
            <a:spLocks noGrp="1"/>
          </p:cNvSpPr>
          <p:nvPr>
            <p:ph type="title"/>
          </p:nvPr>
        </p:nvSpPr>
        <p:spPr>
          <a:xfrm>
            <a:off x="777509" y="317559"/>
            <a:ext cx="7772400" cy="711122"/>
          </a:xfrm>
        </p:spPr>
        <p:txBody>
          <a:bodyPr/>
          <a:lstStyle/>
          <a:p>
            <a:r>
              <a:rPr lang="zh-CN" altLang="en-US" dirty="0"/>
              <a:t>六、软件方法简介</a:t>
            </a:r>
          </a:p>
        </p:txBody>
      </p:sp>
      <p:grpSp>
        <p:nvGrpSpPr>
          <p:cNvPr id="3" name="组合 2"/>
          <p:cNvGrpSpPr/>
          <p:nvPr/>
        </p:nvGrpSpPr>
        <p:grpSpPr>
          <a:xfrm>
            <a:off x="5018228" y="936127"/>
            <a:ext cx="4371700" cy="2807627"/>
            <a:chOff x="5018228" y="936127"/>
            <a:chExt cx="4371700" cy="2807627"/>
          </a:xfrm>
        </p:grpSpPr>
        <p:pic>
          <p:nvPicPr>
            <p:cNvPr id="8" name="图片 7"/>
            <p:cNvPicPr>
              <a:picLocks noChangeAspect="1"/>
            </p:cNvPicPr>
            <p:nvPr/>
          </p:nvPicPr>
          <p:blipFill>
            <a:blip r:embed="rId6"/>
            <a:stretch>
              <a:fillRect/>
            </a:stretch>
          </p:blipFill>
          <p:spPr>
            <a:xfrm>
              <a:off x="6895707" y="1362504"/>
              <a:ext cx="1905000" cy="2381250"/>
            </a:xfrm>
            <a:prstGeom prst="rect">
              <a:avLst/>
            </a:prstGeom>
            <a:effectLst>
              <a:softEdge rad="50800"/>
            </a:effectLst>
          </p:spPr>
        </p:pic>
        <p:sp>
          <p:nvSpPr>
            <p:cNvPr id="2" name="矩形 1"/>
            <p:cNvSpPr/>
            <p:nvPr/>
          </p:nvSpPr>
          <p:spPr>
            <a:xfrm>
              <a:off x="5018228" y="936127"/>
              <a:ext cx="4371700" cy="369332"/>
            </a:xfrm>
            <a:prstGeom prst="rect">
              <a:avLst/>
            </a:prstGeom>
          </p:spPr>
          <p:txBody>
            <a:bodyPr wrap="square">
              <a:spAutoFit/>
            </a:bodyPr>
            <a:lstStyle/>
            <a:p>
              <a:r>
                <a:rPr lang="zh-CN" altLang="en-US" dirty="0">
                  <a:solidFill>
                    <a:srgbClr val="FF0000"/>
                  </a:solidFill>
                </a:rPr>
                <a:t>“全世界最早与计算机深入接触的人类”</a:t>
              </a:r>
            </a:p>
          </p:txBody>
        </p:sp>
      </p:grpSp>
    </p:spTree>
    <p:extLst>
      <p:ext uri="{BB962C8B-B14F-4D97-AF65-F5344CB8AC3E}">
        <p14:creationId xmlns:p14="http://schemas.microsoft.com/office/powerpoint/2010/main" val="943809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txBox="1">
            <a:spLocks/>
          </p:cNvSpPr>
          <p:nvPr/>
        </p:nvSpPr>
        <p:spPr bwMode="auto">
          <a:xfrm>
            <a:off x="464191" y="1771097"/>
            <a:ext cx="8229600" cy="82073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a:t>建立对象模型</a:t>
            </a:r>
          </a:p>
        </p:txBody>
      </p:sp>
      <p:grpSp>
        <p:nvGrpSpPr>
          <p:cNvPr id="9" name="Group 8"/>
          <p:cNvGrpSpPr>
            <a:grpSpLocks/>
          </p:cNvGrpSpPr>
          <p:nvPr/>
        </p:nvGrpSpPr>
        <p:grpSpPr bwMode="auto">
          <a:xfrm>
            <a:off x="2317384" y="2847975"/>
            <a:ext cx="1295400" cy="1447800"/>
            <a:chOff x="821" y="707"/>
            <a:chExt cx="853" cy="1252"/>
          </a:xfrm>
        </p:grpSpPr>
        <p:sp>
          <p:nvSpPr>
            <p:cNvPr id="10" name="Rectangle 9"/>
            <p:cNvSpPr>
              <a:spLocks noChangeArrowheads="1"/>
            </p:cNvSpPr>
            <p:nvPr/>
          </p:nvSpPr>
          <p:spPr bwMode="auto">
            <a:xfrm>
              <a:off x="821" y="707"/>
              <a:ext cx="835" cy="1252"/>
            </a:xfrm>
            <a:prstGeom prst="rect">
              <a:avLst/>
            </a:prstGeom>
            <a:solidFill>
              <a:schemeClr val="accent5">
                <a:lumMod val="90000"/>
              </a:schemeClr>
            </a:solidFill>
            <a:ln w="38100">
              <a:solidFill>
                <a:srgbClr val="996633"/>
              </a:solidFill>
              <a:miter lim="800000"/>
              <a:headEnd/>
              <a:tailEnd/>
            </a:ln>
            <a:effectLst/>
          </p:spPr>
          <p:txBody>
            <a:bodyPr wrap="none" anchor="ctr"/>
            <a:lstStyle/>
            <a:p>
              <a:pPr algn="ctr">
                <a:spcAft>
                  <a:spcPct val="60000"/>
                </a:spcAft>
                <a:defRPr/>
              </a:pPr>
              <a:r>
                <a:rPr lang="zh-CN" altLang="en-US" sz="1600">
                  <a:solidFill>
                    <a:schemeClr val="bg2"/>
                  </a:solidFill>
                  <a:ea typeface="宋体" pitchFamily="2" charset="-122"/>
                </a:rPr>
                <a:t>类名</a:t>
              </a:r>
            </a:p>
            <a:p>
              <a:pPr algn="ctr">
                <a:spcAft>
                  <a:spcPct val="60000"/>
                </a:spcAft>
                <a:defRPr/>
              </a:pPr>
              <a:r>
                <a:rPr lang="zh-CN" altLang="en-US" sz="1600">
                  <a:solidFill>
                    <a:schemeClr val="bg2"/>
                  </a:solidFill>
                  <a:ea typeface="宋体" pitchFamily="2" charset="-122"/>
                </a:rPr>
                <a:t>属性</a:t>
              </a:r>
            </a:p>
            <a:p>
              <a:pPr algn="ctr">
                <a:defRPr/>
              </a:pPr>
              <a:r>
                <a:rPr lang="zh-CN" altLang="en-US" sz="1600">
                  <a:solidFill>
                    <a:schemeClr val="bg2"/>
                  </a:solidFill>
                  <a:ea typeface="宋体" pitchFamily="2" charset="-122"/>
                </a:rPr>
                <a:t>操作</a:t>
              </a:r>
              <a:endParaRPr lang="zh-CN" altLang="en-US" sz="1600" b="0">
                <a:solidFill>
                  <a:schemeClr val="tx1"/>
                </a:solidFill>
                <a:ea typeface="宋体" pitchFamily="2" charset="-122"/>
              </a:endParaRPr>
            </a:p>
          </p:txBody>
        </p:sp>
        <p:sp>
          <p:nvSpPr>
            <p:cNvPr id="11" name="Line 10"/>
            <p:cNvSpPr>
              <a:spLocks noChangeShapeType="1"/>
            </p:cNvSpPr>
            <p:nvPr/>
          </p:nvSpPr>
          <p:spPr bwMode="auto">
            <a:xfrm flipV="1">
              <a:off x="821" y="1150"/>
              <a:ext cx="835" cy="0"/>
            </a:xfrm>
            <a:prstGeom prst="line">
              <a:avLst/>
            </a:prstGeom>
            <a:noFill/>
            <a:ln w="38100">
              <a:solidFill>
                <a:srgbClr val="9966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2" name="Line 11"/>
            <p:cNvSpPr>
              <a:spLocks noChangeShapeType="1"/>
            </p:cNvSpPr>
            <p:nvPr/>
          </p:nvSpPr>
          <p:spPr bwMode="auto">
            <a:xfrm>
              <a:off x="826" y="1520"/>
              <a:ext cx="848" cy="0"/>
            </a:xfrm>
            <a:prstGeom prst="line">
              <a:avLst/>
            </a:prstGeom>
            <a:noFill/>
            <a:ln w="38100">
              <a:solidFill>
                <a:srgbClr val="996633"/>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13" name="AutoShape 12"/>
          <p:cNvSpPr>
            <a:spLocks noChangeArrowheads="1"/>
          </p:cNvSpPr>
          <p:nvPr/>
        </p:nvSpPr>
        <p:spPr bwMode="auto">
          <a:xfrm>
            <a:off x="3973146" y="3352800"/>
            <a:ext cx="990600" cy="304800"/>
          </a:xfrm>
          <a:prstGeom prst="rightArrow">
            <a:avLst>
              <a:gd name="adj1" fmla="val 50000"/>
              <a:gd name="adj2" fmla="val 81250"/>
            </a:avLst>
          </a:prstGeom>
          <a:solidFill>
            <a:schemeClr val="accent1">
              <a:lumMod val="50000"/>
            </a:schemeClr>
          </a:solidFill>
          <a:ln w="9525">
            <a:solidFill>
              <a:schemeClr val="bg1"/>
            </a:solidFill>
            <a:miter lim="800000"/>
            <a:headEnd/>
            <a:tailEnd/>
          </a:ln>
          <a:effectLst/>
        </p:spPr>
        <p:txBody>
          <a:bodyPr wrap="none" anchor="ctr"/>
          <a:lstStyle/>
          <a:p>
            <a:pPr>
              <a:defRPr/>
            </a:pPr>
            <a:endParaRPr lang="zh-CN" altLang="en-US"/>
          </a:p>
        </p:txBody>
      </p:sp>
      <p:grpSp>
        <p:nvGrpSpPr>
          <p:cNvPr id="14" name="Group 14"/>
          <p:cNvGrpSpPr>
            <a:grpSpLocks/>
          </p:cNvGrpSpPr>
          <p:nvPr/>
        </p:nvGrpSpPr>
        <p:grpSpPr bwMode="auto">
          <a:xfrm>
            <a:off x="5270134" y="2632075"/>
            <a:ext cx="3429000" cy="2514600"/>
            <a:chOff x="1728" y="1152"/>
            <a:chExt cx="2160" cy="1584"/>
          </a:xfrm>
        </p:grpSpPr>
        <p:sp>
          <p:nvSpPr>
            <p:cNvPr id="15" name="Rectangle 15"/>
            <p:cNvSpPr>
              <a:spLocks noChangeArrowheads="1"/>
            </p:cNvSpPr>
            <p:nvPr/>
          </p:nvSpPr>
          <p:spPr bwMode="auto">
            <a:xfrm>
              <a:off x="1728" y="1152"/>
              <a:ext cx="2160" cy="1584"/>
            </a:xfrm>
            <a:prstGeom prst="rect">
              <a:avLst/>
            </a:prstGeom>
            <a:solidFill>
              <a:schemeClr val="accent5">
                <a:lumMod val="90000"/>
              </a:schemeClr>
            </a:solidFill>
            <a:ln w="38100">
              <a:solidFill>
                <a:srgbClr val="884400"/>
              </a:solidFill>
              <a:miter lim="800000"/>
              <a:headEnd/>
              <a:tailEnd/>
            </a:ln>
            <a:effectLst/>
          </p:spPr>
          <p:txBody>
            <a:bodyPr wrap="none" anchor="ctr"/>
            <a:lstStyle/>
            <a:p>
              <a:pPr algn="just">
                <a:spcBef>
                  <a:spcPct val="50000"/>
                </a:spcBef>
                <a:spcAft>
                  <a:spcPct val="20000"/>
                </a:spcAft>
                <a:defRPr/>
              </a:pPr>
              <a:r>
                <a:rPr lang="zh-CN" altLang="en-US" sz="1800" b="0" dirty="0">
                  <a:solidFill>
                    <a:schemeClr val="bg2"/>
                  </a:solidFill>
                  <a:ea typeface="宋体" pitchFamily="2" charset="-122"/>
                </a:rPr>
                <a:t>                     </a:t>
              </a:r>
              <a:r>
                <a:rPr lang="zh-CN" altLang="en-US" sz="1800" dirty="0">
                  <a:solidFill>
                    <a:schemeClr val="bg2"/>
                  </a:solidFill>
                  <a:ea typeface="宋体" pitchFamily="2" charset="-122"/>
                </a:rPr>
                <a:t>类    名</a:t>
              </a:r>
            </a:p>
            <a:p>
              <a:pPr algn="just">
                <a:spcBef>
                  <a:spcPct val="50000"/>
                </a:spcBef>
                <a:defRPr/>
              </a:pPr>
              <a:r>
                <a:rPr lang="zh-CN" altLang="en-US" sz="1800" dirty="0">
                  <a:solidFill>
                    <a:schemeClr val="bg2"/>
                  </a:solidFill>
                  <a:ea typeface="宋体" pitchFamily="2" charset="-122"/>
                </a:rPr>
                <a:t>属性名(1),数据类型1＝默认值1</a:t>
              </a:r>
            </a:p>
            <a:p>
              <a:pPr algn="just">
                <a:defRPr/>
              </a:pPr>
              <a:r>
                <a:rPr lang="zh-CN" altLang="en-US" sz="1800" dirty="0">
                  <a:solidFill>
                    <a:schemeClr val="bg2"/>
                  </a:solidFill>
                  <a:ea typeface="宋体" pitchFamily="2" charset="-122"/>
                </a:rPr>
                <a:t>属性名(2),数据类型2＝默认值2</a:t>
              </a:r>
            </a:p>
            <a:p>
              <a:pPr algn="just">
                <a:lnSpc>
                  <a:spcPct val="60000"/>
                </a:lnSpc>
                <a:defRPr/>
              </a:pPr>
              <a:r>
                <a:rPr lang="zh-CN" altLang="en-US" sz="2400" dirty="0">
                  <a:solidFill>
                    <a:schemeClr val="bg2"/>
                  </a:solidFill>
                  <a:ea typeface="宋体" pitchFamily="2" charset="-122"/>
                </a:rPr>
                <a:t>               ……</a:t>
              </a:r>
            </a:p>
            <a:p>
              <a:pPr algn="just">
                <a:lnSpc>
                  <a:spcPct val="60000"/>
                </a:lnSpc>
                <a:defRPr/>
              </a:pPr>
              <a:endParaRPr lang="zh-CN" altLang="en-US" sz="2400" dirty="0">
                <a:solidFill>
                  <a:schemeClr val="bg2"/>
                </a:solidFill>
                <a:ea typeface="宋体" pitchFamily="2" charset="-122"/>
              </a:endParaRPr>
            </a:p>
            <a:p>
              <a:pPr algn="just">
                <a:defRPr/>
              </a:pPr>
              <a:r>
                <a:rPr lang="zh-CN" altLang="en-US" sz="1800" dirty="0">
                  <a:solidFill>
                    <a:schemeClr val="bg2"/>
                  </a:solidFill>
                  <a:ea typeface="宋体" pitchFamily="2" charset="-122"/>
                </a:rPr>
                <a:t>操作名1(变量名1) ：结果类型1</a:t>
              </a:r>
            </a:p>
            <a:p>
              <a:pPr algn="just">
                <a:defRPr/>
              </a:pPr>
              <a:r>
                <a:rPr lang="zh-CN" altLang="en-US" sz="1800" dirty="0">
                  <a:solidFill>
                    <a:schemeClr val="bg2"/>
                  </a:solidFill>
                  <a:ea typeface="宋体" pitchFamily="2" charset="-122"/>
                </a:rPr>
                <a:t>操作名2(变量名2) ：结果类型2</a:t>
              </a:r>
            </a:p>
            <a:p>
              <a:pPr algn="just">
                <a:lnSpc>
                  <a:spcPct val="60000"/>
                </a:lnSpc>
                <a:defRPr/>
              </a:pPr>
              <a:r>
                <a:rPr lang="zh-CN" altLang="en-US" sz="2400" dirty="0">
                  <a:solidFill>
                    <a:schemeClr val="bg2"/>
                  </a:solidFill>
                  <a:ea typeface="宋体" pitchFamily="2" charset="-122"/>
                </a:rPr>
                <a:t>               ……</a:t>
              </a:r>
            </a:p>
            <a:p>
              <a:pPr algn="just">
                <a:lnSpc>
                  <a:spcPct val="60000"/>
                </a:lnSpc>
                <a:defRPr/>
              </a:pPr>
              <a:endParaRPr lang="zh-CN" altLang="en-US" sz="2400" dirty="0">
                <a:solidFill>
                  <a:schemeClr val="bg2"/>
                </a:solidFill>
                <a:ea typeface="宋体" pitchFamily="2" charset="-122"/>
              </a:endParaRPr>
            </a:p>
          </p:txBody>
        </p:sp>
        <p:sp>
          <p:nvSpPr>
            <p:cNvPr id="16" name="Line 16"/>
            <p:cNvSpPr>
              <a:spLocks noChangeShapeType="1"/>
            </p:cNvSpPr>
            <p:nvPr/>
          </p:nvSpPr>
          <p:spPr bwMode="auto">
            <a:xfrm>
              <a:off x="1728" y="1416"/>
              <a:ext cx="2160" cy="0"/>
            </a:xfrm>
            <a:prstGeom prst="line">
              <a:avLst/>
            </a:prstGeom>
            <a:noFill/>
            <a:ln w="38100">
              <a:solidFill>
                <a:srgbClr val="8844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 name="Line 17"/>
            <p:cNvSpPr>
              <a:spLocks noChangeShapeType="1"/>
            </p:cNvSpPr>
            <p:nvPr/>
          </p:nvSpPr>
          <p:spPr bwMode="auto">
            <a:xfrm>
              <a:off x="1728" y="2016"/>
              <a:ext cx="2160" cy="0"/>
            </a:xfrm>
            <a:prstGeom prst="line">
              <a:avLst/>
            </a:prstGeom>
            <a:noFill/>
            <a:ln w="38100">
              <a:solidFill>
                <a:srgbClr val="8844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8" name="Group 19"/>
          <p:cNvGrpSpPr>
            <a:grpSpLocks/>
          </p:cNvGrpSpPr>
          <p:nvPr/>
        </p:nvGrpSpPr>
        <p:grpSpPr bwMode="auto">
          <a:xfrm>
            <a:off x="2172128" y="4791993"/>
            <a:ext cx="1295400" cy="1676400"/>
            <a:chOff x="647" y="2160"/>
            <a:chExt cx="1096" cy="1422"/>
          </a:xfrm>
          <a:solidFill>
            <a:schemeClr val="accent5">
              <a:lumMod val="60000"/>
              <a:lumOff val="40000"/>
            </a:schemeClr>
          </a:solidFill>
        </p:grpSpPr>
        <p:sp>
          <p:nvSpPr>
            <p:cNvPr id="19" name="AutoShape 20"/>
            <p:cNvSpPr>
              <a:spLocks noChangeArrowheads="1"/>
            </p:cNvSpPr>
            <p:nvPr/>
          </p:nvSpPr>
          <p:spPr bwMode="auto">
            <a:xfrm>
              <a:off x="648" y="2160"/>
              <a:ext cx="1083" cy="1422"/>
            </a:xfrm>
            <a:prstGeom prst="roundRect">
              <a:avLst>
                <a:gd name="adj" fmla="val 16667"/>
              </a:avLst>
            </a:prstGeom>
            <a:grpFill/>
            <a:ln w="28575">
              <a:solidFill>
                <a:srgbClr val="663300"/>
              </a:solidFill>
              <a:round/>
              <a:headEnd/>
              <a:tailEnd/>
            </a:ln>
            <a:effectLst/>
          </p:spPr>
          <p:txBody>
            <a:bodyPr wrap="none" anchor="ctr"/>
            <a:lstStyle/>
            <a:p>
              <a:pPr algn="ctr">
                <a:spcBef>
                  <a:spcPct val="50000"/>
                </a:spcBef>
                <a:spcAft>
                  <a:spcPct val="60000"/>
                </a:spcAft>
                <a:defRPr/>
              </a:pPr>
              <a:r>
                <a:rPr lang="zh-CN" altLang="en-US" sz="1600">
                  <a:solidFill>
                    <a:schemeClr val="bg2"/>
                  </a:solidFill>
                  <a:ea typeface="宋体" pitchFamily="2" charset="-122"/>
                </a:rPr>
                <a:t>（类名）</a:t>
              </a:r>
            </a:p>
            <a:p>
              <a:pPr algn="ctr">
                <a:spcAft>
                  <a:spcPct val="60000"/>
                </a:spcAft>
                <a:defRPr/>
              </a:pPr>
              <a:r>
                <a:rPr lang="zh-CN" altLang="en-US" sz="1600">
                  <a:solidFill>
                    <a:schemeClr val="bg2"/>
                  </a:solidFill>
                  <a:ea typeface="宋体" pitchFamily="2" charset="-122"/>
                </a:rPr>
                <a:t>对象名</a:t>
              </a:r>
            </a:p>
            <a:p>
              <a:pPr algn="ctr">
                <a:spcAft>
                  <a:spcPct val="60000"/>
                </a:spcAft>
                <a:defRPr/>
              </a:pPr>
              <a:r>
                <a:rPr lang="zh-CN" altLang="en-US" sz="1600">
                  <a:solidFill>
                    <a:schemeClr val="bg2"/>
                  </a:solidFill>
                  <a:ea typeface="宋体" pitchFamily="2" charset="-122"/>
                </a:rPr>
                <a:t>属性</a:t>
              </a:r>
            </a:p>
            <a:p>
              <a:pPr algn="ctr">
                <a:defRPr/>
              </a:pPr>
              <a:r>
                <a:rPr lang="zh-CN" altLang="en-US" sz="1600">
                  <a:solidFill>
                    <a:schemeClr val="bg2"/>
                  </a:solidFill>
                  <a:ea typeface="宋体" pitchFamily="2" charset="-122"/>
                </a:rPr>
                <a:t>操作</a:t>
              </a:r>
              <a:endParaRPr lang="zh-CN" altLang="en-US" sz="1600" b="0">
                <a:solidFill>
                  <a:schemeClr val="tx1"/>
                </a:solidFill>
                <a:ea typeface="宋体" pitchFamily="2" charset="-122"/>
              </a:endParaRPr>
            </a:p>
          </p:txBody>
        </p:sp>
        <p:sp>
          <p:nvSpPr>
            <p:cNvPr id="20" name="Line 21"/>
            <p:cNvSpPr>
              <a:spLocks noChangeShapeType="1"/>
            </p:cNvSpPr>
            <p:nvPr/>
          </p:nvSpPr>
          <p:spPr bwMode="auto">
            <a:xfrm>
              <a:off x="652" y="2473"/>
              <a:ext cx="1069" cy="0"/>
            </a:xfrm>
            <a:prstGeom prst="line">
              <a:avLst/>
            </a:prstGeom>
            <a:grpFill/>
            <a:ln w="28575">
              <a:solidFill>
                <a:srgbClr val="663300"/>
              </a:solidFill>
              <a:round/>
              <a:headEnd/>
              <a:tailEnd/>
            </a:ln>
            <a:effectLst/>
          </p:spPr>
          <p:txBody>
            <a:bodyPr wrap="none" anchor="ctr"/>
            <a:lstStyle/>
            <a:p>
              <a:pPr>
                <a:defRPr/>
              </a:pPr>
              <a:endParaRPr lang="zh-CN" altLang="en-US"/>
            </a:p>
          </p:txBody>
        </p:sp>
        <p:sp>
          <p:nvSpPr>
            <p:cNvPr id="21" name="Line 22"/>
            <p:cNvSpPr>
              <a:spLocks noChangeShapeType="1"/>
            </p:cNvSpPr>
            <p:nvPr/>
          </p:nvSpPr>
          <p:spPr bwMode="auto">
            <a:xfrm>
              <a:off x="657" y="2869"/>
              <a:ext cx="1082" cy="0"/>
            </a:xfrm>
            <a:prstGeom prst="line">
              <a:avLst/>
            </a:prstGeom>
            <a:grpFill/>
            <a:ln w="28575">
              <a:solidFill>
                <a:srgbClr val="663300"/>
              </a:solidFill>
              <a:round/>
              <a:headEnd/>
              <a:tailEnd/>
            </a:ln>
            <a:effectLst/>
          </p:spPr>
          <p:txBody>
            <a:bodyPr wrap="none" anchor="ctr"/>
            <a:lstStyle/>
            <a:p>
              <a:pPr>
                <a:defRPr/>
              </a:pPr>
              <a:endParaRPr lang="zh-CN" altLang="en-US"/>
            </a:p>
          </p:txBody>
        </p:sp>
        <p:sp>
          <p:nvSpPr>
            <p:cNvPr id="22" name="Line 23"/>
            <p:cNvSpPr>
              <a:spLocks noChangeShapeType="1"/>
            </p:cNvSpPr>
            <p:nvPr/>
          </p:nvSpPr>
          <p:spPr bwMode="auto">
            <a:xfrm flipV="1">
              <a:off x="647" y="3266"/>
              <a:ext cx="1096" cy="0"/>
            </a:xfrm>
            <a:prstGeom prst="line">
              <a:avLst/>
            </a:prstGeom>
            <a:grpFill/>
            <a:ln w="28575">
              <a:solidFill>
                <a:srgbClr val="663300"/>
              </a:solidFill>
              <a:round/>
              <a:headEnd/>
              <a:tailEnd/>
            </a:ln>
            <a:effectLst/>
          </p:spPr>
          <p:txBody>
            <a:bodyPr wrap="none" anchor="ctr"/>
            <a:lstStyle/>
            <a:p>
              <a:pPr>
                <a:defRPr/>
              </a:pPr>
              <a:endParaRPr lang="zh-CN" altLang="en-US"/>
            </a:p>
          </p:txBody>
        </p:sp>
      </p:grpSp>
      <p:sp>
        <p:nvSpPr>
          <p:cNvPr id="23" name="Text Box 24"/>
          <p:cNvSpPr txBox="1">
            <a:spLocks noChangeArrowheads="1"/>
          </p:cNvSpPr>
          <p:nvPr/>
        </p:nvSpPr>
        <p:spPr bwMode="auto">
          <a:xfrm>
            <a:off x="517159" y="5295900"/>
            <a:ext cx="1439862" cy="406400"/>
          </a:xfrm>
          <a:prstGeom prst="rect">
            <a:avLst/>
          </a:prstGeom>
          <a:solidFill>
            <a:schemeClr val="accent1">
              <a:lumMod val="75000"/>
            </a:schemeClr>
          </a:solidFill>
          <a:ln w="9525">
            <a:solidFill>
              <a:schemeClr val="tx1"/>
            </a:solidFill>
            <a:miter lim="800000"/>
            <a:headEnd/>
            <a:tailEnd/>
          </a:ln>
          <a:effectLst/>
        </p:spPr>
        <p:txBody>
          <a:bodyPr>
            <a:spAutoFit/>
          </a:bodyPr>
          <a:lstStyle/>
          <a:p>
            <a:pPr algn="ctr">
              <a:spcBef>
                <a:spcPct val="50000"/>
              </a:spcBef>
              <a:defRPr/>
            </a:pPr>
            <a:r>
              <a:rPr lang="zh-CN" altLang="en-US" sz="2000" dirty="0">
                <a:ea typeface="宋体" pitchFamily="2" charset="-122"/>
              </a:rPr>
              <a:t>对象名</a:t>
            </a:r>
          </a:p>
        </p:txBody>
      </p:sp>
      <p:sp>
        <p:nvSpPr>
          <p:cNvPr id="24" name="Text Box 25"/>
          <p:cNvSpPr txBox="1">
            <a:spLocks noChangeArrowheads="1"/>
          </p:cNvSpPr>
          <p:nvPr/>
        </p:nvSpPr>
        <p:spPr bwMode="auto">
          <a:xfrm>
            <a:off x="661621" y="3352800"/>
            <a:ext cx="1223963" cy="406400"/>
          </a:xfrm>
          <a:prstGeom prst="rect">
            <a:avLst/>
          </a:prstGeom>
          <a:solidFill>
            <a:schemeClr val="accent1">
              <a:lumMod val="75000"/>
            </a:schemeClr>
          </a:solidFill>
          <a:ln w="9525">
            <a:solidFill>
              <a:schemeClr val="tx1"/>
            </a:solidFill>
            <a:miter lim="800000"/>
            <a:headEnd/>
            <a:tailEnd/>
          </a:ln>
          <a:effectLst/>
        </p:spPr>
        <p:txBody>
          <a:bodyPr>
            <a:spAutoFit/>
          </a:bodyPr>
          <a:lstStyle/>
          <a:p>
            <a:pPr algn="ctr">
              <a:spcBef>
                <a:spcPct val="50000"/>
              </a:spcBef>
              <a:defRPr/>
            </a:pPr>
            <a:r>
              <a:rPr lang="zh-CN" altLang="en-US" sz="2000" dirty="0">
                <a:ea typeface="宋体" pitchFamily="2" charset="-122"/>
              </a:rPr>
              <a:t>类名</a:t>
            </a:r>
          </a:p>
        </p:txBody>
      </p:sp>
      <p:sp>
        <p:nvSpPr>
          <p:cNvPr id="25" name="Text Box 26"/>
          <p:cNvSpPr txBox="1">
            <a:spLocks noChangeArrowheads="1"/>
          </p:cNvSpPr>
          <p:nvPr/>
        </p:nvSpPr>
        <p:spPr bwMode="auto">
          <a:xfrm>
            <a:off x="3030759" y="6394430"/>
            <a:ext cx="2303462" cy="336550"/>
          </a:xfrm>
          <a:prstGeom prst="rect">
            <a:avLst/>
          </a:prstGeom>
          <a:noFill/>
          <a:ln w="9525">
            <a:noFill/>
            <a:miter lim="800000"/>
            <a:headEnd/>
            <a:tailEnd/>
          </a:ln>
          <a:effectLst/>
        </p:spPr>
        <p:txBody>
          <a:bodyPr>
            <a:spAutoFit/>
          </a:bodyPr>
          <a:lstStyle/>
          <a:p>
            <a:pPr algn="ctr">
              <a:spcBef>
                <a:spcPct val="50000"/>
              </a:spcBef>
              <a:defRPr/>
            </a:pPr>
            <a:r>
              <a:rPr lang="zh-CN" altLang="en-US" sz="1600" b="0" dirty="0">
                <a:solidFill>
                  <a:schemeClr val="tx1"/>
                </a:solidFill>
                <a:latin typeface="+mn-ea"/>
                <a:ea typeface="+mn-ea"/>
              </a:rPr>
              <a:t>类与对象的描述</a:t>
            </a:r>
            <a:endParaRPr lang="en-US" altLang="zh-CN" sz="1600" b="0" dirty="0">
              <a:solidFill>
                <a:schemeClr val="tx1"/>
              </a:solidFill>
              <a:latin typeface="+mn-ea"/>
              <a:ea typeface="+mn-ea"/>
            </a:endParaRPr>
          </a:p>
        </p:txBody>
      </p:sp>
      <p:sp>
        <p:nvSpPr>
          <p:cNvPr id="26" name="内容占位符 2"/>
          <p:cNvSpPr>
            <a:spLocks noGrp="1"/>
          </p:cNvSpPr>
          <p:nvPr>
            <p:ph idx="1"/>
          </p:nvPr>
        </p:nvSpPr>
        <p:spPr>
          <a:xfrm>
            <a:off x="506046" y="1221024"/>
            <a:ext cx="7772400" cy="500474"/>
          </a:xfrm>
        </p:spPr>
        <p:txBody>
          <a:bodyPr>
            <a:normAutofit/>
          </a:bodyPr>
          <a:lstStyle/>
          <a:p>
            <a:pPr marL="0" indent="0">
              <a:buNone/>
            </a:pPr>
            <a:r>
              <a:rPr lang="zh-CN" altLang="en-US" sz="2400" dirty="0">
                <a:solidFill>
                  <a:srgbClr val="0070C0"/>
                </a:solidFill>
              </a:rPr>
              <a:t>（五）对象模型技术（</a:t>
            </a:r>
            <a:r>
              <a:rPr lang="en-US" altLang="zh-CN" sz="2400" dirty="0">
                <a:solidFill>
                  <a:srgbClr val="0070C0"/>
                </a:solidFill>
              </a:rPr>
              <a:t>OMT</a:t>
            </a:r>
            <a:r>
              <a:rPr lang="zh-CN" altLang="en-US" sz="2400" dirty="0">
                <a:solidFill>
                  <a:srgbClr val="0070C0"/>
                </a:solidFill>
              </a:rPr>
              <a:t>）</a:t>
            </a:r>
          </a:p>
          <a:p>
            <a:pPr marL="0" indent="0">
              <a:buNone/>
            </a:pPr>
            <a:endParaRPr lang="zh-CN" altLang="en-US" sz="2400" dirty="0">
              <a:solidFill>
                <a:srgbClr val="0070C0"/>
              </a:solidFill>
            </a:endParaRPr>
          </a:p>
        </p:txBody>
      </p:sp>
      <p:sp>
        <p:nvSpPr>
          <p:cNvPr id="27" name="标题 1"/>
          <p:cNvSpPr>
            <a:spLocks noGrp="1"/>
          </p:cNvSpPr>
          <p:nvPr>
            <p:ph type="title"/>
          </p:nvPr>
        </p:nvSpPr>
        <p:spPr>
          <a:xfrm>
            <a:off x="777509" y="317559"/>
            <a:ext cx="7772400" cy="711122"/>
          </a:xfrm>
        </p:spPr>
        <p:txBody>
          <a:bodyPr/>
          <a:lstStyle/>
          <a:p>
            <a:r>
              <a:rPr lang="zh-CN" altLang="en-US" dirty="0"/>
              <a:t>六、软件方法简介</a:t>
            </a:r>
          </a:p>
        </p:txBody>
      </p:sp>
    </p:spTree>
    <p:extLst>
      <p:ext uri="{BB962C8B-B14F-4D97-AF65-F5344CB8AC3E}">
        <p14:creationId xmlns:p14="http://schemas.microsoft.com/office/powerpoint/2010/main" val="356382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1000"/>
                                        <p:tgtEl>
                                          <p:spTgt spid="9"/>
                                        </p:tgtEl>
                                      </p:cBhvr>
                                    </p:animEffect>
                                  </p:childTnLst>
                                </p:cTn>
                              </p:par>
                            </p:childTnLst>
                          </p:cTn>
                        </p:par>
                        <p:par>
                          <p:cTn id="8" fill="hold">
                            <p:stCondLst>
                              <p:cond delay="1000"/>
                            </p:stCondLst>
                            <p:childTnLst>
                              <p:par>
                                <p:cTn id="9" presetID="22" presetClass="entr" presetSubtype="8"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left)">
                                      <p:cBhvr>
                                        <p:cTn id="11" dur="1000"/>
                                        <p:tgtEl>
                                          <p:spTgt spid="13"/>
                                        </p:tgtEl>
                                      </p:cBhvr>
                                    </p:animEffect>
                                  </p:childTnLst>
                                </p:cTn>
                              </p:par>
                            </p:childTnLst>
                          </p:cTn>
                        </p:par>
                        <p:par>
                          <p:cTn id="12" fill="hold">
                            <p:stCondLst>
                              <p:cond delay="2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1000"/>
                                        <p:tgtEl>
                                          <p:spTgt spid="14"/>
                                        </p:tgtEl>
                                      </p:cBhvr>
                                    </p:animEffect>
                                  </p:childTnLst>
                                </p:cTn>
                              </p:par>
                            </p:childTnLst>
                          </p:cTn>
                        </p:par>
                        <p:par>
                          <p:cTn id="16" fill="hold">
                            <p:stCondLst>
                              <p:cond delay="3000"/>
                            </p:stCondLst>
                            <p:childTnLst>
                              <p:par>
                                <p:cTn id="17" presetID="1" presetClass="entr" presetSubtype="0" fill="hold" grpId="0" nodeType="after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par>
                          <p:cTn id="19" fill="hold">
                            <p:stCondLst>
                              <p:cond delay="3000"/>
                            </p:stCondLst>
                            <p:childTnLst>
                              <p:par>
                                <p:cTn id="20" presetID="22" presetClass="entr" presetSubtype="8" fill="hold" nodeType="after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wipe(left)">
                                      <p:cBhvr>
                                        <p:cTn id="22" dur="1000"/>
                                        <p:tgtEl>
                                          <p:spTgt spid="18"/>
                                        </p:tgtEl>
                                      </p:cBhvr>
                                    </p:animEffect>
                                  </p:childTnLst>
                                </p:cTn>
                              </p:par>
                            </p:childTnLst>
                          </p:cTn>
                        </p:par>
                        <p:par>
                          <p:cTn id="23" fill="hold">
                            <p:stCondLst>
                              <p:cond delay="4000"/>
                            </p:stCondLst>
                            <p:childTnLst>
                              <p:par>
                                <p:cTn id="24" presetID="22" presetClass="entr" presetSubtype="8" fill="hold" grpId="0" nodeType="afterEffect">
                                  <p:stCondLst>
                                    <p:cond delay="1000"/>
                                  </p:stCondLst>
                                  <p:childTnLst>
                                    <p:set>
                                      <p:cBhvr>
                                        <p:cTn id="25" dur="1" fill="hold">
                                          <p:stCondLst>
                                            <p:cond delay="0"/>
                                          </p:stCondLst>
                                        </p:cTn>
                                        <p:tgtEl>
                                          <p:spTgt spid="23"/>
                                        </p:tgtEl>
                                        <p:attrNameLst>
                                          <p:attrName>style.visibility</p:attrName>
                                        </p:attrNameLst>
                                      </p:cBhvr>
                                      <p:to>
                                        <p:strVal val="visible"/>
                                      </p:to>
                                    </p:set>
                                    <p:animEffect transition="in" filter="wipe(left)">
                                      <p:cBhvr>
                                        <p:cTn id="26"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23" grpId="0" animBg="1"/>
      <p:bldP spid="2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内容占位符 2"/>
          <p:cNvSpPr txBox="1">
            <a:spLocks/>
          </p:cNvSpPr>
          <p:nvPr/>
        </p:nvSpPr>
        <p:spPr bwMode="auto">
          <a:xfrm>
            <a:off x="506046" y="1726260"/>
            <a:ext cx="8229600" cy="1571627"/>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dirty="0"/>
              <a:t>类之间、对象之间的关系</a:t>
            </a:r>
            <a:endParaRPr lang="en-US" altLang="zh-CN" sz="2400" dirty="0"/>
          </a:p>
          <a:p>
            <a:pPr lvl="1"/>
            <a:r>
              <a:rPr lang="zh-CN" altLang="en-US" sz="2400" dirty="0"/>
              <a:t>关联与链的关系</a:t>
            </a:r>
            <a:endParaRPr lang="en-US" altLang="zh-CN" sz="2400" dirty="0"/>
          </a:p>
          <a:p>
            <a:pPr lvl="2"/>
            <a:r>
              <a:rPr lang="zh-CN" altLang="en-US" sz="2400" dirty="0"/>
              <a:t>关联：描述两个或多个类之间的关系</a:t>
            </a:r>
            <a:endParaRPr lang="en-US" altLang="zh-CN" sz="2400" dirty="0"/>
          </a:p>
          <a:p>
            <a:pPr lvl="2"/>
            <a:r>
              <a:rPr lang="zh-CN" altLang="en-US" sz="2400" dirty="0"/>
              <a:t>链：是关联的实例</a:t>
            </a:r>
            <a:endParaRPr lang="en-US" altLang="zh-CN" sz="2400" dirty="0"/>
          </a:p>
          <a:p>
            <a:pPr lvl="2"/>
            <a:r>
              <a:rPr lang="zh-CN" altLang="en-US" sz="2400" dirty="0"/>
              <a:t>二元关联、三元关联</a:t>
            </a:r>
            <a:endParaRPr lang="en-US" altLang="zh-CN" sz="2400" dirty="0"/>
          </a:p>
        </p:txBody>
      </p:sp>
      <p:grpSp>
        <p:nvGrpSpPr>
          <p:cNvPr id="27" name="Group 64"/>
          <p:cNvGrpSpPr>
            <a:grpSpLocks/>
          </p:cNvGrpSpPr>
          <p:nvPr/>
        </p:nvGrpSpPr>
        <p:grpSpPr bwMode="auto">
          <a:xfrm>
            <a:off x="1561595" y="3635904"/>
            <a:ext cx="4822825" cy="1022350"/>
            <a:chOff x="2517" y="845"/>
            <a:chExt cx="3038" cy="644"/>
          </a:xfrm>
        </p:grpSpPr>
        <p:grpSp>
          <p:nvGrpSpPr>
            <p:cNvPr id="28" name="Group 28"/>
            <p:cNvGrpSpPr>
              <a:grpSpLocks/>
            </p:cNvGrpSpPr>
            <p:nvPr/>
          </p:nvGrpSpPr>
          <p:grpSpPr bwMode="auto">
            <a:xfrm>
              <a:off x="2517" y="845"/>
              <a:ext cx="1440" cy="644"/>
              <a:chOff x="2016" y="828"/>
              <a:chExt cx="1440" cy="644"/>
            </a:xfrm>
          </p:grpSpPr>
          <p:sp>
            <p:nvSpPr>
              <p:cNvPr id="35" name="Rectangle 29"/>
              <p:cNvSpPr>
                <a:spLocks noChangeArrowheads="1"/>
              </p:cNvSpPr>
              <p:nvPr/>
            </p:nvSpPr>
            <p:spPr bwMode="auto">
              <a:xfrm>
                <a:off x="2016" y="908"/>
                <a:ext cx="379" cy="268"/>
              </a:xfrm>
              <a:prstGeom prst="rect">
                <a:avLst/>
              </a:prstGeom>
              <a:solidFill>
                <a:schemeClr val="accent5">
                  <a:lumMod val="60000"/>
                  <a:lumOff val="40000"/>
                </a:schemeClr>
              </a:solidFill>
              <a:ln w="9525">
                <a:solidFill>
                  <a:schemeClr val="tx1"/>
                </a:solidFill>
                <a:miter lim="800000"/>
                <a:headEnd/>
                <a:tailEnd/>
              </a:ln>
              <a:effectLst/>
            </p:spPr>
            <p:txBody>
              <a:bodyPr wrap="none" anchor="ctr"/>
              <a:lstStyle/>
              <a:p>
                <a:pPr algn="ctr">
                  <a:defRPr/>
                </a:pPr>
                <a:r>
                  <a:rPr lang="zh-CN" altLang="en-US" sz="1600" dirty="0">
                    <a:solidFill>
                      <a:schemeClr val="tx1"/>
                    </a:solidFill>
                    <a:ea typeface="宋体" pitchFamily="2" charset="-122"/>
                  </a:rPr>
                  <a:t>人员</a:t>
                </a:r>
              </a:p>
            </p:txBody>
          </p:sp>
          <p:sp>
            <p:nvSpPr>
              <p:cNvPr id="36" name="Rectangle 30"/>
              <p:cNvSpPr>
                <a:spLocks noChangeArrowheads="1"/>
              </p:cNvSpPr>
              <p:nvPr/>
            </p:nvSpPr>
            <p:spPr bwMode="auto">
              <a:xfrm>
                <a:off x="2981" y="908"/>
                <a:ext cx="379" cy="268"/>
              </a:xfrm>
              <a:prstGeom prst="rect">
                <a:avLst/>
              </a:prstGeom>
              <a:solidFill>
                <a:schemeClr val="accent5">
                  <a:lumMod val="60000"/>
                  <a:lumOff val="40000"/>
                </a:schemeClr>
              </a:solidFill>
              <a:ln w="9525">
                <a:solidFill>
                  <a:schemeClr val="tx1"/>
                </a:solidFill>
                <a:miter lim="800000"/>
                <a:headEnd/>
                <a:tailEnd/>
              </a:ln>
              <a:effectLst/>
            </p:spPr>
            <p:txBody>
              <a:bodyPr wrap="none" anchor="ctr"/>
              <a:lstStyle/>
              <a:p>
                <a:pPr algn="ctr">
                  <a:defRPr/>
                </a:pPr>
                <a:r>
                  <a:rPr lang="zh-CN" altLang="en-US" sz="1600">
                    <a:solidFill>
                      <a:schemeClr val="tx1"/>
                    </a:solidFill>
                    <a:ea typeface="宋体" pitchFamily="2" charset="-122"/>
                  </a:rPr>
                  <a:t>公司</a:t>
                </a:r>
              </a:p>
            </p:txBody>
          </p:sp>
          <p:sp>
            <p:nvSpPr>
              <p:cNvPr id="37" name="Line 31"/>
              <p:cNvSpPr>
                <a:spLocks noChangeShapeType="1"/>
              </p:cNvSpPr>
              <p:nvPr/>
            </p:nvSpPr>
            <p:spPr bwMode="auto">
              <a:xfrm>
                <a:off x="2414" y="1060"/>
                <a:ext cx="564" cy="0"/>
              </a:xfrm>
              <a:prstGeom prst="line">
                <a:avLst/>
              </a:prstGeom>
              <a:noFill/>
              <a:ln w="28575">
                <a:solidFill>
                  <a:schemeClr val="accent1">
                    <a:lumMod val="50000"/>
                  </a:schemeClr>
                </a:solidFill>
                <a:round/>
                <a:headEnd/>
                <a:tailEnd/>
              </a:ln>
              <a:effectLst/>
            </p:spPr>
            <p:txBody>
              <a:bodyPr wrap="none"/>
              <a:lstStyle/>
              <a:p>
                <a:pPr>
                  <a:defRPr/>
                </a:pPr>
                <a:endParaRPr lang="zh-CN" altLang="en-US">
                  <a:solidFill>
                    <a:schemeClr val="tx1"/>
                  </a:solidFill>
                </a:endParaRPr>
              </a:p>
            </p:txBody>
          </p:sp>
          <p:sp>
            <p:nvSpPr>
              <p:cNvPr id="38" name="Text Box 32"/>
              <p:cNvSpPr txBox="1">
                <a:spLocks noChangeArrowheads="1"/>
              </p:cNvSpPr>
              <p:nvPr/>
            </p:nvSpPr>
            <p:spPr bwMode="auto">
              <a:xfrm>
                <a:off x="2532" y="828"/>
                <a:ext cx="5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bg1"/>
                    </a:solidFill>
                    <a:latin typeface="Times New Roman" panose="02020603050405020304" pitchFamily="18" charset="0"/>
                    <a:ea typeface="楷体_GB2312" pitchFamily="49" charset="-122"/>
                  </a:defRPr>
                </a:lvl1pPr>
                <a:lvl2pPr marL="742950" indent="-285750" eaLnBrk="0" hangingPunct="0">
                  <a:defRPr kumimoji="1" sz="2800" b="1">
                    <a:solidFill>
                      <a:schemeClr val="bg1"/>
                    </a:solidFill>
                    <a:latin typeface="Times New Roman" panose="02020603050405020304" pitchFamily="18" charset="0"/>
                    <a:ea typeface="楷体_GB2312" pitchFamily="49" charset="-122"/>
                  </a:defRPr>
                </a:lvl2pPr>
                <a:lvl3pPr marL="1143000" indent="-228600" eaLnBrk="0" hangingPunct="0">
                  <a:defRPr kumimoji="1" sz="2800" b="1">
                    <a:solidFill>
                      <a:schemeClr val="bg1"/>
                    </a:solidFill>
                    <a:latin typeface="Times New Roman" panose="02020603050405020304" pitchFamily="18" charset="0"/>
                    <a:ea typeface="楷体_GB2312" pitchFamily="49" charset="-122"/>
                  </a:defRPr>
                </a:lvl3pPr>
                <a:lvl4pPr marL="1600200" indent="-228600" eaLnBrk="0" hangingPunct="0">
                  <a:defRPr kumimoji="1" sz="2800" b="1">
                    <a:solidFill>
                      <a:schemeClr val="bg1"/>
                    </a:solidFill>
                    <a:latin typeface="Times New Roman" panose="02020603050405020304" pitchFamily="18" charset="0"/>
                    <a:ea typeface="楷体_GB2312" pitchFamily="49" charset="-122"/>
                  </a:defRPr>
                </a:lvl4pPr>
                <a:lvl5pPr marL="2057400" indent="-228600" eaLnBrk="0" hangingPunct="0">
                  <a:defRPr kumimoji="1" sz="2800" b="1">
                    <a:solidFill>
                      <a:schemeClr val="bg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9pPr>
              </a:lstStyle>
              <a:p>
                <a:pPr algn="just" eaLnBrk="1" hangingPunct="1">
                  <a:spcBef>
                    <a:spcPct val="50000"/>
                  </a:spcBef>
                </a:pPr>
                <a:r>
                  <a:rPr lang="zh-CN" altLang="en-US" sz="1600">
                    <a:solidFill>
                      <a:schemeClr val="tx1"/>
                    </a:solidFill>
                    <a:ea typeface="宋体" panose="02010600030101010101" pitchFamily="2" charset="-122"/>
                  </a:rPr>
                  <a:t>雇用</a:t>
                </a:r>
              </a:p>
            </p:txBody>
          </p:sp>
          <p:sp>
            <p:nvSpPr>
              <p:cNvPr id="39" name="Text Box 33"/>
              <p:cNvSpPr txBox="1">
                <a:spLocks noChangeArrowheads="1"/>
              </p:cNvSpPr>
              <p:nvPr/>
            </p:nvSpPr>
            <p:spPr bwMode="auto">
              <a:xfrm>
                <a:off x="2304" y="1260"/>
                <a:ext cx="115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bg1"/>
                    </a:solidFill>
                    <a:latin typeface="Times New Roman" panose="02020603050405020304" pitchFamily="18" charset="0"/>
                    <a:ea typeface="楷体_GB2312" pitchFamily="49" charset="-122"/>
                  </a:defRPr>
                </a:lvl1pPr>
                <a:lvl2pPr marL="742950" indent="-285750" eaLnBrk="0" hangingPunct="0">
                  <a:defRPr kumimoji="1" sz="2800" b="1">
                    <a:solidFill>
                      <a:schemeClr val="bg1"/>
                    </a:solidFill>
                    <a:latin typeface="Times New Roman" panose="02020603050405020304" pitchFamily="18" charset="0"/>
                    <a:ea typeface="楷体_GB2312" pitchFamily="49" charset="-122"/>
                  </a:defRPr>
                </a:lvl2pPr>
                <a:lvl3pPr marL="1143000" indent="-228600" eaLnBrk="0" hangingPunct="0">
                  <a:defRPr kumimoji="1" sz="2800" b="1">
                    <a:solidFill>
                      <a:schemeClr val="bg1"/>
                    </a:solidFill>
                    <a:latin typeface="Times New Roman" panose="02020603050405020304" pitchFamily="18" charset="0"/>
                    <a:ea typeface="楷体_GB2312" pitchFamily="49" charset="-122"/>
                  </a:defRPr>
                </a:lvl3pPr>
                <a:lvl4pPr marL="1600200" indent="-228600" eaLnBrk="0" hangingPunct="0">
                  <a:defRPr kumimoji="1" sz="2800" b="1">
                    <a:solidFill>
                      <a:schemeClr val="bg1"/>
                    </a:solidFill>
                    <a:latin typeface="Times New Roman" panose="02020603050405020304" pitchFamily="18" charset="0"/>
                    <a:ea typeface="楷体_GB2312" pitchFamily="49" charset="-122"/>
                  </a:defRPr>
                </a:lvl4pPr>
                <a:lvl5pPr marL="2057400" indent="-228600" eaLnBrk="0" hangingPunct="0">
                  <a:defRPr kumimoji="1" sz="2800" b="1">
                    <a:solidFill>
                      <a:schemeClr val="bg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9pPr>
              </a:lstStyle>
              <a:p>
                <a:pPr eaLnBrk="1" hangingPunct="1">
                  <a:spcBef>
                    <a:spcPct val="50000"/>
                  </a:spcBef>
                </a:pPr>
                <a:r>
                  <a:rPr lang="zh-CN" altLang="en-US" sz="1600" b="0">
                    <a:solidFill>
                      <a:schemeClr val="tx1"/>
                    </a:solidFill>
                    <a:ea typeface="宋体" panose="02010600030101010101" pitchFamily="2" charset="-122"/>
                  </a:rPr>
                  <a:t>二元关联的例</a:t>
                </a:r>
              </a:p>
            </p:txBody>
          </p:sp>
        </p:grpSp>
        <p:grpSp>
          <p:nvGrpSpPr>
            <p:cNvPr id="29" name="Group 34"/>
            <p:cNvGrpSpPr>
              <a:grpSpLocks/>
            </p:cNvGrpSpPr>
            <p:nvPr/>
          </p:nvGrpSpPr>
          <p:grpSpPr bwMode="auto">
            <a:xfrm>
              <a:off x="3923" y="845"/>
              <a:ext cx="1632" cy="632"/>
              <a:chOff x="3600" y="828"/>
              <a:chExt cx="1632" cy="632"/>
            </a:xfrm>
          </p:grpSpPr>
          <p:sp>
            <p:nvSpPr>
              <p:cNvPr id="30" name="Rectangle 35"/>
              <p:cNvSpPr>
                <a:spLocks noChangeArrowheads="1"/>
              </p:cNvSpPr>
              <p:nvPr/>
            </p:nvSpPr>
            <p:spPr bwMode="auto">
              <a:xfrm>
                <a:off x="3600" y="864"/>
                <a:ext cx="547" cy="328"/>
              </a:xfrm>
              <a:prstGeom prst="rect">
                <a:avLst/>
              </a:prstGeom>
              <a:solidFill>
                <a:schemeClr val="accent5">
                  <a:lumMod val="60000"/>
                  <a:lumOff val="40000"/>
                </a:schemeClr>
              </a:solidFill>
              <a:ln w="9525">
                <a:solidFill>
                  <a:schemeClr val="bg2"/>
                </a:solidFill>
                <a:miter lim="800000"/>
                <a:headEnd/>
                <a:tailEnd/>
              </a:ln>
              <a:effectLst/>
            </p:spPr>
            <p:txBody>
              <a:bodyPr wrap="none" anchor="ctr"/>
              <a:lstStyle/>
              <a:p>
                <a:pPr algn="ctr">
                  <a:defRPr/>
                </a:pPr>
                <a:r>
                  <a:rPr lang="zh-CN" altLang="en-US" sz="1600" dirty="0">
                    <a:solidFill>
                      <a:schemeClr val="tx1"/>
                    </a:solidFill>
                    <a:ea typeface="宋体" pitchFamily="2" charset="-122"/>
                  </a:rPr>
                  <a:t>（人员）</a:t>
                </a:r>
              </a:p>
              <a:p>
                <a:pPr algn="ctr">
                  <a:lnSpc>
                    <a:spcPct val="85000"/>
                  </a:lnSpc>
                  <a:defRPr/>
                </a:pPr>
                <a:r>
                  <a:rPr lang="zh-CN" altLang="en-US" sz="1600" dirty="0">
                    <a:solidFill>
                      <a:schemeClr val="tx1"/>
                    </a:solidFill>
                    <a:ea typeface="宋体" pitchFamily="2" charset="-122"/>
                  </a:rPr>
                  <a:t>张涛</a:t>
                </a:r>
              </a:p>
            </p:txBody>
          </p:sp>
          <p:sp>
            <p:nvSpPr>
              <p:cNvPr id="31" name="Rectangle 36"/>
              <p:cNvSpPr>
                <a:spLocks noChangeArrowheads="1"/>
              </p:cNvSpPr>
              <p:nvPr/>
            </p:nvSpPr>
            <p:spPr bwMode="auto">
              <a:xfrm>
                <a:off x="4685" y="864"/>
                <a:ext cx="547" cy="328"/>
              </a:xfrm>
              <a:prstGeom prst="rect">
                <a:avLst/>
              </a:prstGeom>
              <a:solidFill>
                <a:schemeClr val="accent5">
                  <a:lumMod val="60000"/>
                  <a:lumOff val="40000"/>
                </a:schemeClr>
              </a:solidFill>
              <a:ln w="9525">
                <a:solidFill>
                  <a:schemeClr val="bg2"/>
                </a:solidFill>
                <a:miter lim="800000"/>
                <a:headEnd/>
                <a:tailEnd/>
              </a:ln>
              <a:effectLst/>
            </p:spPr>
            <p:txBody>
              <a:bodyPr wrap="none" anchor="ctr"/>
              <a:lstStyle/>
              <a:p>
                <a:pPr algn="ctr">
                  <a:defRPr/>
                </a:pPr>
                <a:r>
                  <a:rPr lang="zh-CN" altLang="en-US" sz="1600">
                    <a:solidFill>
                      <a:schemeClr val="tx1"/>
                    </a:solidFill>
                    <a:ea typeface="宋体" pitchFamily="2" charset="-122"/>
                  </a:rPr>
                  <a:t>（公司）</a:t>
                </a:r>
              </a:p>
              <a:p>
                <a:pPr algn="ctr">
                  <a:lnSpc>
                    <a:spcPct val="85000"/>
                  </a:lnSpc>
                  <a:defRPr/>
                </a:pPr>
                <a:r>
                  <a:rPr lang="zh-CN" altLang="en-US" sz="1600">
                    <a:solidFill>
                      <a:schemeClr val="tx1"/>
                    </a:solidFill>
                    <a:ea typeface="宋体" pitchFamily="2" charset="-122"/>
                  </a:rPr>
                  <a:t>通大</a:t>
                </a:r>
              </a:p>
            </p:txBody>
          </p:sp>
          <p:sp>
            <p:nvSpPr>
              <p:cNvPr id="32" name="Line 37"/>
              <p:cNvSpPr>
                <a:spLocks noChangeShapeType="1"/>
              </p:cNvSpPr>
              <p:nvPr/>
            </p:nvSpPr>
            <p:spPr bwMode="auto">
              <a:xfrm>
                <a:off x="4164" y="1056"/>
                <a:ext cx="518" cy="0"/>
              </a:xfrm>
              <a:prstGeom prst="line">
                <a:avLst/>
              </a:prstGeom>
              <a:noFill/>
              <a:ln w="28575">
                <a:solidFill>
                  <a:schemeClr val="accent1">
                    <a:lumMod val="50000"/>
                  </a:schemeClr>
                </a:solidFill>
                <a:round/>
                <a:headEnd/>
                <a:tailEnd/>
              </a:ln>
              <a:effectLst/>
            </p:spPr>
            <p:txBody>
              <a:bodyPr wrap="none"/>
              <a:lstStyle/>
              <a:p>
                <a:pPr>
                  <a:defRPr/>
                </a:pPr>
                <a:endParaRPr lang="zh-CN" altLang="en-US">
                  <a:solidFill>
                    <a:schemeClr val="tx1"/>
                  </a:solidFill>
                </a:endParaRPr>
              </a:p>
            </p:txBody>
          </p:sp>
          <p:sp>
            <p:nvSpPr>
              <p:cNvPr id="33" name="Text Box 38"/>
              <p:cNvSpPr txBox="1">
                <a:spLocks noChangeArrowheads="1"/>
              </p:cNvSpPr>
              <p:nvPr/>
            </p:nvSpPr>
            <p:spPr bwMode="auto">
              <a:xfrm>
                <a:off x="4248" y="828"/>
                <a:ext cx="5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bg1"/>
                    </a:solidFill>
                    <a:latin typeface="Times New Roman" panose="02020603050405020304" pitchFamily="18" charset="0"/>
                    <a:ea typeface="楷体_GB2312" pitchFamily="49" charset="-122"/>
                  </a:defRPr>
                </a:lvl1pPr>
                <a:lvl2pPr marL="742950" indent="-285750" eaLnBrk="0" hangingPunct="0">
                  <a:defRPr kumimoji="1" sz="2800" b="1">
                    <a:solidFill>
                      <a:schemeClr val="bg1"/>
                    </a:solidFill>
                    <a:latin typeface="Times New Roman" panose="02020603050405020304" pitchFamily="18" charset="0"/>
                    <a:ea typeface="楷体_GB2312" pitchFamily="49" charset="-122"/>
                  </a:defRPr>
                </a:lvl2pPr>
                <a:lvl3pPr marL="1143000" indent="-228600" eaLnBrk="0" hangingPunct="0">
                  <a:defRPr kumimoji="1" sz="2800" b="1">
                    <a:solidFill>
                      <a:schemeClr val="bg1"/>
                    </a:solidFill>
                    <a:latin typeface="Times New Roman" panose="02020603050405020304" pitchFamily="18" charset="0"/>
                    <a:ea typeface="楷体_GB2312" pitchFamily="49" charset="-122"/>
                  </a:defRPr>
                </a:lvl3pPr>
                <a:lvl4pPr marL="1600200" indent="-228600" eaLnBrk="0" hangingPunct="0">
                  <a:defRPr kumimoji="1" sz="2800" b="1">
                    <a:solidFill>
                      <a:schemeClr val="bg1"/>
                    </a:solidFill>
                    <a:latin typeface="Times New Roman" panose="02020603050405020304" pitchFamily="18" charset="0"/>
                    <a:ea typeface="楷体_GB2312" pitchFamily="49" charset="-122"/>
                  </a:defRPr>
                </a:lvl4pPr>
                <a:lvl5pPr marL="2057400" indent="-228600" eaLnBrk="0" hangingPunct="0">
                  <a:defRPr kumimoji="1" sz="2800" b="1">
                    <a:solidFill>
                      <a:schemeClr val="bg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9pPr>
              </a:lstStyle>
              <a:p>
                <a:pPr algn="just" eaLnBrk="1" hangingPunct="1">
                  <a:spcBef>
                    <a:spcPct val="50000"/>
                  </a:spcBef>
                </a:pPr>
                <a:r>
                  <a:rPr lang="zh-CN" altLang="en-US" sz="1600">
                    <a:solidFill>
                      <a:schemeClr val="tx1"/>
                    </a:solidFill>
                    <a:ea typeface="宋体" panose="02010600030101010101" pitchFamily="2" charset="-122"/>
                  </a:rPr>
                  <a:t>雇用</a:t>
                </a:r>
              </a:p>
            </p:txBody>
          </p:sp>
          <p:sp>
            <p:nvSpPr>
              <p:cNvPr id="34" name="Text Box 39"/>
              <p:cNvSpPr txBox="1">
                <a:spLocks noChangeArrowheads="1"/>
              </p:cNvSpPr>
              <p:nvPr/>
            </p:nvSpPr>
            <p:spPr bwMode="auto">
              <a:xfrm>
                <a:off x="4176" y="1248"/>
                <a:ext cx="96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bg1"/>
                    </a:solidFill>
                    <a:latin typeface="Times New Roman" panose="02020603050405020304" pitchFamily="18" charset="0"/>
                    <a:ea typeface="楷体_GB2312" pitchFamily="49" charset="-122"/>
                  </a:defRPr>
                </a:lvl1pPr>
                <a:lvl2pPr marL="742950" indent="-285750" eaLnBrk="0" hangingPunct="0">
                  <a:defRPr kumimoji="1" sz="2800" b="1">
                    <a:solidFill>
                      <a:schemeClr val="bg1"/>
                    </a:solidFill>
                    <a:latin typeface="Times New Roman" panose="02020603050405020304" pitchFamily="18" charset="0"/>
                    <a:ea typeface="楷体_GB2312" pitchFamily="49" charset="-122"/>
                  </a:defRPr>
                </a:lvl2pPr>
                <a:lvl3pPr marL="1143000" indent="-228600" eaLnBrk="0" hangingPunct="0">
                  <a:defRPr kumimoji="1" sz="2800" b="1">
                    <a:solidFill>
                      <a:schemeClr val="bg1"/>
                    </a:solidFill>
                    <a:latin typeface="Times New Roman" panose="02020603050405020304" pitchFamily="18" charset="0"/>
                    <a:ea typeface="楷体_GB2312" pitchFamily="49" charset="-122"/>
                  </a:defRPr>
                </a:lvl3pPr>
                <a:lvl4pPr marL="1600200" indent="-228600" eaLnBrk="0" hangingPunct="0">
                  <a:defRPr kumimoji="1" sz="2800" b="1">
                    <a:solidFill>
                      <a:schemeClr val="bg1"/>
                    </a:solidFill>
                    <a:latin typeface="Times New Roman" panose="02020603050405020304" pitchFamily="18" charset="0"/>
                    <a:ea typeface="楷体_GB2312" pitchFamily="49" charset="-122"/>
                  </a:defRPr>
                </a:lvl4pPr>
                <a:lvl5pPr marL="2057400" indent="-228600" eaLnBrk="0" hangingPunct="0">
                  <a:defRPr kumimoji="1" sz="2800" b="1">
                    <a:solidFill>
                      <a:schemeClr val="bg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9pPr>
              </a:lstStyle>
              <a:p>
                <a:pPr eaLnBrk="1" hangingPunct="1">
                  <a:spcBef>
                    <a:spcPct val="50000"/>
                  </a:spcBef>
                </a:pPr>
                <a:r>
                  <a:rPr lang="zh-CN" altLang="en-US" sz="1600" b="0">
                    <a:solidFill>
                      <a:schemeClr val="tx1"/>
                    </a:solidFill>
                    <a:ea typeface="宋体" panose="02010600030101010101" pitchFamily="2" charset="-122"/>
                  </a:rPr>
                  <a:t>链的例子</a:t>
                </a:r>
              </a:p>
            </p:txBody>
          </p:sp>
        </p:grpSp>
      </p:grpSp>
      <p:grpSp>
        <p:nvGrpSpPr>
          <p:cNvPr id="40" name="Group 63"/>
          <p:cNvGrpSpPr>
            <a:grpSpLocks/>
          </p:cNvGrpSpPr>
          <p:nvPr/>
        </p:nvGrpSpPr>
        <p:grpSpPr bwMode="auto">
          <a:xfrm>
            <a:off x="2018795" y="4956703"/>
            <a:ext cx="5726112" cy="1479550"/>
            <a:chOff x="1995" y="1905"/>
            <a:chExt cx="3607" cy="932"/>
          </a:xfrm>
        </p:grpSpPr>
        <p:sp>
          <p:nvSpPr>
            <p:cNvPr id="41" name="Rectangle 41"/>
            <p:cNvSpPr>
              <a:spLocks noChangeArrowheads="1"/>
            </p:cNvSpPr>
            <p:nvPr/>
          </p:nvSpPr>
          <p:spPr bwMode="auto">
            <a:xfrm>
              <a:off x="1995" y="1932"/>
              <a:ext cx="456" cy="223"/>
            </a:xfrm>
            <a:prstGeom prst="rect">
              <a:avLst/>
            </a:prstGeom>
            <a:solidFill>
              <a:schemeClr val="accent5">
                <a:lumMod val="60000"/>
                <a:lumOff val="40000"/>
              </a:schemeClr>
            </a:solidFill>
            <a:ln w="9525">
              <a:solidFill>
                <a:schemeClr val="bg1"/>
              </a:solidFill>
              <a:miter lim="800000"/>
              <a:headEnd/>
              <a:tailEnd/>
            </a:ln>
            <a:effectLst/>
          </p:spPr>
          <p:txBody>
            <a:bodyPr wrap="none" anchor="ctr"/>
            <a:lstStyle/>
            <a:p>
              <a:pPr algn="ctr">
                <a:defRPr/>
              </a:pPr>
              <a:r>
                <a:rPr lang="zh-CN" altLang="en-US" sz="1600" dirty="0">
                  <a:solidFill>
                    <a:schemeClr val="tx1"/>
                  </a:solidFill>
                  <a:ea typeface="宋体" pitchFamily="2" charset="-122"/>
                </a:rPr>
                <a:t>项目</a:t>
              </a:r>
            </a:p>
          </p:txBody>
        </p:sp>
        <p:sp>
          <p:nvSpPr>
            <p:cNvPr id="42" name="Rectangle 42"/>
            <p:cNvSpPr>
              <a:spLocks noChangeArrowheads="1"/>
            </p:cNvSpPr>
            <p:nvPr/>
          </p:nvSpPr>
          <p:spPr bwMode="auto">
            <a:xfrm>
              <a:off x="3172" y="1953"/>
              <a:ext cx="456" cy="218"/>
            </a:xfrm>
            <a:prstGeom prst="rect">
              <a:avLst/>
            </a:prstGeom>
            <a:solidFill>
              <a:schemeClr val="accent5">
                <a:lumMod val="60000"/>
                <a:lumOff val="40000"/>
              </a:schemeClr>
            </a:solidFill>
            <a:ln w="9525">
              <a:solidFill>
                <a:schemeClr val="bg1"/>
              </a:solidFill>
              <a:miter lim="800000"/>
              <a:headEnd/>
              <a:tailEnd/>
            </a:ln>
            <a:effectLst/>
          </p:spPr>
          <p:txBody>
            <a:bodyPr wrap="none" anchor="ctr"/>
            <a:lstStyle/>
            <a:p>
              <a:pPr algn="ctr">
                <a:defRPr/>
              </a:pPr>
              <a:r>
                <a:rPr lang="zh-CN" altLang="en-US" sz="1600">
                  <a:solidFill>
                    <a:schemeClr val="tx1"/>
                  </a:solidFill>
                  <a:ea typeface="宋体" pitchFamily="2" charset="-122"/>
                </a:rPr>
                <a:t>语言</a:t>
              </a:r>
            </a:p>
          </p:txBody>
        </p:sp>
        <p:sp>
          <p:nvSpPr>
            <p:cNvPr id="43" name="Line 43"/>
            <p:cNvSpPr>
              <a:spLocks noChangeShapeType="1"/>
            </p:cNvSpPr>
            <p:nvPr/>
          </p:nvSpPr>
          <p:spPr bwMode="auto">
            <a:xfrm>
              <a:off x="2451" y="2049"/>
              <a:ext cx="741" cy="0"/>
            </a:xfrm>
            <a:prstGeom prst="line">
              <a:avLst/>
            </a:prstGeom>
            <a:noFill/>
            <a:ln w="28575">
              <a:solidFill>
                <a:schemeClr val="accent1">
                  <a:lumMod val="50000"/>
                </a:schemeClr>
              </a:solidFill>
              <a:round/>
              <a:headEnd/>
              <a:tailEnd/>
            </a:ln>
            <a:effectLst/>
          </p:spPr>
          <p:txBody>
            <a:bodyPr wrap="none"/>
            <a:lstStyle/>
            <a:p>
              <a:pPr>
                <a:defRPr/>
              </a:pPr>
              <a:endParaRPr lang="zh-CN" altLang="en-US">
                <a:solidFill>
                  <a:schemeClr val="tx1"/>
                </a:solidFill>
              </a:endParaRPr>
            </a:p>
          </p:txBody>
        </p:sp>
        <p:sp>
          <p:nvSpPr>
            <p:cNvPr id="44" name="Text Box 44"/>
            <p:cNvSpPr txBox="1">
              <a:spLocks noChangeArrowheads="1"/>
            </p:cNvSpPr>
            <p:nvPr/>
          </p:nvSpPr>
          <p:spPr bwMode="auto">
            <a:xfrm>
              <a:off x="2669" y="1905"/>
              <a:ext cx="297"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bg1"/>
                  </a:solidFill>
                  <a:latin typeface="Times New Roman" panose="02020603050405020304" pitchFamily="18" charset="0"/>
                  <a:ea typeface="楷体_GB2312" pitchFamily="49" charset="-122"/>
                </a:defRPr>
              </a:lvl1pPr>
              <a:lvl2pPr marL="742950" indent="-285750" eaLnBrk="0" hangingPunct="0">
                <a:defRPr kumimoji="1" sz="2800" b="1">
                  <a:solidFill>
                    <a:schemeClr val="bg1"/>
                  </a:solidFill>
                  <a:latin typeface="Times New Roman" panose="02020603050405020304" pitchFamily="18" charset="0"/>
                  <a:ea typeface="楷体_GB2312" pitchFamily="49" charset="-122"/>
                </a:defRPr>
              </a:lvl2pPr>
              <a:lvl3pPr marL="1143000" indent="-228600" eaLnBrk="0" hangingPunct="0">
                <a:defRPr kumimoji="1" sz="2800" b="1">
                  <a:solidFill>
                    <a:schemeClr val="bg1"/>
                  </a:solidFill>
                  <a:latin typeface="Times New Roman" panose="02020603050405020304" pitchFamily="18" charset="0"/>
                  <a:ea typeface="楷体_GB2312" pitchFamily="49" charset="-122"/>
                </a:defRPr>
              </a:lvl3pPr>
              <a:lvl4pPr marL="1600200" indent="-228600" eaLnBrk="0" hangingPunct="0">
                <a:defRPr kumimoji="1" sz="2800" b="1">
                  <a:solidFill>
                    <a:schemeClr val="bg1"/>
                  </a:solidFill>
                  <a:latin typeface="Times New Roman" panose="02020603050405020304" pitchFamily="18" charset="0"/>
                  <a:ea typeface="楷体_GB2312" pitchFamily="49" charset="-122"/>
                </a:defRPr>
              </a:lvl4pPr>
              <a:lvl5pPr marL="2057400" indent="-228600" eaLnBrk="0" hangingPunct="0">
                <a:defRPr kumimoji="1" sz="2800" b="1">
                  <a:solidFill>
                    <a:schemeClr val="bg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9pPr>
            </a:lstStyle>
            <a:p>
              <a:pPr eaLnBrk="1" hangingPunct="1">
                <a:spcBef>
                  <a:spcPct val="50000"/>
                </a:spcBef>
              </a:pPr>
              <a:r>
                <a:rPr lang="zh-CN" altLang="en-US" sz="2000" b="0">
                  <a:solidFill>
                    <a:schemeClr val="tx1"/>
                  </a:solidFill>
                  <a:ea typeface="宋体" panose="02010600030101010101" pitchFamily="2" charset="-122"/>
                </a:rPr>
                <a:t>◆</a:t>
              </a:r>
            </a:p>
          </p:txBody>
        </p:sp>
        <p:sp>
          <p:nvSpPr>
            <p:cNvPr id="45" name="Rectangle 45"/>
            <p:cNvSpPr>
              <a:spLocks noChangeArrowheads="1"/>
            </p:cNvSpPr>
            <p:nvPr/>
          </p:nvSpPr>
          <p:spPr bwMode="auto">
            <a:xfrm>
              <a:off x="2611" y="2259"/>
              <a:ext cx="382" cy="223"/>
            </a:xfrm>
            <a:prstGeom prst="rect">
              <a:avLst/>
            </a:prstGeom>
            <a:solidFill>
              <a:schemeClr val="accent5">
                <a:lumMod val="60000"/>
                <a:lumOff val="40000"/>
              </a:schemeClr>
            </a:solidFill>
            <a:ln w="9525">
              <a:solidFill>
                <a:schemeClr val="bg1"/>
              </a:solidFill>
              <a:miter lim="800000"/>
              <a:headEnd/>
              <a:tailEnd/>
            </a:ln>
            <a:effectLst/>
          </p:spPr>
          <p:txBody>
            <a:bodyPr wrap="none" anchor="ctr"/>
            <a:lstStyle/>
            <a:p>
              <a:pPr algn="ctr">
                <a:defRPr/>
              </a:pPr>
              <a:r>
                <a:rPr lang="zh-CN" altLang="en-US" sz="1600">
                  <a:solidFill>
                    <a:schemeClr val="tx1"/>
                  </a:solidFill>
                  <a:ea typeface="宋体" pitchFamily="2" charset="-122"/>
                </a:rPr>
                <a:t>人</a:t>
              </a:r>
            </a:p>
          </p:txBody>
        </p:sp>
        <p:sp>
          <p:nvSpPr>
            <p:cNvPr id="46" name="Line 46"/>
            <p:cNvSpPr>
              <a:spLocks noChangeShapeType="1"/>
            </p:cNvSpPr>
            <p:nvPr/>
          </p:nvSpPr>
          <p:spPr bwMode="auto">
            <a:xfrm>
              <a:off x="2804" y="2103"/>
              <a:ext cx="0" cy="153"/>
            </a:xfrm>
            <a:prstGeom prst="line">
              <a:avLst/>
            </a:prstGeom>
            <a:noFill/>
            <a:ln w="28575">
              <a:solidFill>
                <a:schemeClr val="accent1">
                  <a:lumMod val="50000"/>
                </a:schemeClr>
              </a:solidFill>
              <a:round/>
              <a:headEnd/>
              <a:tailEnd/>
            </a:ln>
            <a:effectLst/>
          </p:spPr>
          <p:txBody>
            <a:bodyPr wrap="none"/>
            <a:lstStyle/>
            <a:p>
              <a:pPr>
                <a:defRPr/>
              </a:pPr>
              <a:endParaRPr lang="zh-CN" altLang="en-US">
                <a:solidFill>
                  <a:schemeClr val="tx1"/>
                </a:solidFill>
              </a:endParaRPr>
            </a:p>
          </p:txBody>
        </p:sp>
        <p:sp>
          <p:nvSpPr>
            <p:cNvPr id="47" name="Rectangle 47"/>
            <p:cNvSpPr>
              <a:spLocks noChangeArrowheads="1"/>
            </p:cNvSpPr>
            <p:nvPr/>
          </p:nvSpPr>
          <p:spPr bwMode="auto">
            <a:xfrm>
              <a:off x="3750" y="1905"/>
              <a:ext cx="579" cy="307"/>
            </a:xfrm>
            <a:prstGeom prst="rect">
              <a:avLst/>
            </a:prstGeom>
            <a:solidFill>
              <a:schemeClr val="accent5">
                <a:lumMod val="60000"/>
                <a:lumOff val="40000"/>
              </a:schemeClr>
            </a:solidFill>
            <a:ln w="9525">
              <a:solidFill>
                <a:schemeClr val="bg2"/>
              </a:solidFill>
              <a:miter lim="800000"/>
              <a:headEnd/>
              <a:tailEnd/>
            </a:ln>
            <a:effectLst/>
          </p:spPr>
          <p:txBody>
            <a:bodyPr wrap="none" anchor="ctr"/>
            <a:lstStyle/>
            <a:p>
              <a:pPr algn="ctr">
                <a:defRPr/>
              </a:pPr>
              <a:r>
                <a:rPr lang="zh-CN" altLang="en-US" sz="1600" dirty="0">
                  <a:solidFill>
                    <a:schemeClr val="tx1"/>
                  </a:solidFill>
                  <a:ea typeface="宋体" pitchFamily="2" charset="-122"/>
                </a:rPr>
                <a:t>(项目)</a:t>
              </a:r>
            </a:p>
            <a:p>
              <a:pPr algn="ctr">
                <a:defRPr/>
              </a:pPr>
              <a:r>
                <a:rPr lang="en-US" altLang="zh-CN" sz="1600" dirty="0">
                  <a:solidFill>
                    <a:schemeClr val="tx1"/>
                  </a:solidFill>
                  <a:ea typeface="宋体" pitchFamily="2" charset="-122"/>
                </a:rPr>
                <a:t>CAD</a:t>
              </a:r>
              <a:r>
                <a:rPr lang="zh-CN" altLang="en-US" sz="1600" dirty="0">
                  <a:solidFill>
                    <a:schemeClr val="tx1"/>
                  </a:solidFill>
                  <a:ea typeface="宋体" pitchFamily="2" charset="-122"/>
                </a:rPr>
                <a:t>系统</a:t>
              </a:r>
            </a:p>
          </p:txBody>
        </p:sp>
        <p:sp>
          <p:nvSpPr>
            <p:cNvPr id="48" name="Rectangle 48"/>
            <p:cNvSpPr>
              <a:spLocks noChangeArrowheads="1"/>
            </p:cNvSpPr>
            <p:nvPr/>
          </p:nvSpPr>
          <p:spPr bwMode="auto">
            <a:xfrm>
              <a:off x="5001" y="1905"/>
              <a:ext cx="601" cy="302"/>
            </a:xfrm>
            <a:prstGeom prst="rect">
              <a:avLst/>
            </a:prstGeom>
            <a:solidFill>
              <a:schemeClr val="accent5">
                <a:lumMod val="60000"/>
                <a:lumOff val="40000"/>
              </a:schemeClr>
            </a:solidFill>
            <a:ln w="9525">
              <a:solidFill>
                <a:schemeClr val="bg2"/>
              </a:solidFill>
              <a:miter lim="800000"/>
              <a:headEnd/>
              <a:tailEnd/>
            </a:ln>
            <a:effectLst/>
          </p:spPr>
          <p:txBody>
            <a:bodyPr wrap="none" anchor="ctr"/>
            <a:lstStyle/>
            <a:p>
              <a:pPr algn="ctr">
                <a:defRPr/>
              </a:pPr>
              <a:r>
                <a:rPr lang="zh-CN" altLang="en-US" sz="1600" dirty="0">
                  <a:solidFill>
                    <a:schemeClr val="tx1"/>
                  </a:solidFill>
                  <a:ea typeface="宋体" pitchFamily="2" charset="-122"/>
                </a:rPr>
                <a:t>(语言) </a:t>
              </a:r>
            </a:p>
            <a:p>
              <a:pPr algn="ctr">
                <a:defRPr/>
              </a:pPr>
              <a:r>
                <a:rPr lang="en-US" altLang="zh-CN" sz="1600" dirty="0">
                  <a:solidFill>
                    <a:schemeClr val="tx1"/>
                  </a:solidFill>
                  <a:ea typeface="宋体" pitchFamily="2" charset="-122"/>
                </a:rPr>
                <a:t>C </a:t>
              </a:r>
              <a:r>
                <a:rPr lang="zh-CN" altLang="en-US" sz="1600" dirty="0">
                  <a:solidFill>
                    <a:schemeClr val="tx1"/>
                  </a:solidFill>
                  <a:ea typeface="宋体" pitchFamily="2" charset="-122"/>
                </a:rPr>
                <a:t>语言</a:t>
              </a:r>
            </a:p>
          </p:txBody>
        </p:sp>
        <p:sp>
          <p:nvSpPr>
            <p:cNvPr id="49" name="Line 49"/>
            <p:cNvSpPr>
              <a:spLocks noChangeShapeType="1"/>
            </p:cNvSpPr>
            <p:nvPr/>
          </p:nvSpPr>
          <p:spPr bwMode="auto">
            <a:xfrm>
              <a:off x="4335" y="2064"/>
              <a:ext cx="669" cy="0"/>
            </a:xfrm>
            <a:prstGeom prst="line">
              <a:avLst/>
            </a:prstGeom>
            <a:noFill/>
            <a:ln w="28575">
              <a:solidFill>
                <a:schemeClr val="accent1">
                  <a:lumMod val="50000"/>
                </a:schemeClr>
              </a:solidFill>
              <a:round/>
              <a:headEnd/>
              <a:tailEnd/>
            </a:ln>
            <a:effectLst/>
          </p:spPr>
          <p:txBody>
            <a:bodyPr wrap="none"/>
            <a:lstStyle/>
            <a:p>
              <a:pPr>
                <a:defRPr/>
              </a:pPr>
              <a:endParaRPr lang="zh-CN" altLang="en-US">
                <a:solidFill>
                  <a:schemeClr val="tx1"/>
                </a:solidFill>
              </a:endParaRPr>
            </a:p>
          </p:txBody>
        </p:sp>
        <p:sp>
          <p:nvSpPr>
            <p:cNvPr id="50" name="Text Box 50"/>
            <p:cNvSpPr txBox="1">
              <a:spLocks noChangeArrowheads="1"/>
            </p:cNvSpPr>
            <p:nvPr/>
          </p:nvSpPr>
          <p:spPr bwMode="auto">
            <a:xfrm>
              <a:off x="4526" y="1932"/>
              <a:ext cx="267" cy="250"/>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kumimoji="1" sz="2800" b="1">
                  <a:solidFill>
                    <a:schemeClr val="bg1"/>
                  </a:solidFill>
                  <a:latin typeface="Times New Roman" panose="02020603050405020304" pitchFamily="18" charset="0"/>
                  <a:ea typeface="楷体_GB2312" pitchFamily="49" charset="-122"/>
                </a:defRPr>
              </a:lvl1pPr>
              <a:lvl2pPr marL="742950" indent="-285750" eaLnBrk="0" hangingPunct="0">
                <a:defRPr kumimoji="1" sz="2800" b="1">
                  <a:solidFill>
                    <a:schemeClr val="bg1"/>
                  </a:solidFill>
                  <a:latin typeface="Times New Roman" panose="02020603050405020304" pitchFamily="18" charset="0"/>
                  <a:ea typeface="楷体_GB2312" pitchFamily="49" charset="-122"/>
                </a:defRPr>
              </a:lvl2pPr>
              <a:lvl3pPr marL="1143000" indent="-228600" eaLnBrk="0" hangingPunct="0">
                <a:defRPr kumimoji="1" sz="2800" b="1">
                  <a:solidFill>
                    <a:schemeClr val="bg1"/>
                  </a:solidFill>
                  <a:latin typeface="Times New Roman" panose="02020603050405020304" pitchFamily="18" charset="0"/>
                  <a:ea typeface="楷体_GB2312" pitchFamily="49" charset="-122"/>
                </a:defRPr>
              </a:lvl3pPr>
              <a:lvl4pPr marL="1600200" indent="-228600" eaLnBrk="0" hangingPunct="0">
                <a:defRPr kumimoji="1" sz="2800" b="1">
                  <a:solidFill>
                    <a:schemeClr val="bg1"/>
                  </a:solidFill>
                  <a:latin typeface="Times New Roman" panose="02020603050405020304" pitchFamily="18" charset="0"/>
                  <a:ea typeface="楷体_GB2312" pitchFamily="49" charset="-122"/>
                </a:defRPr>
              </a:lvl4pPr>
              <a:lvl5pPr marL="2057400" indent="-228600" eaLnBrk="0" hangingPunct="0">
                <a:defRPr kumimoji="1" sz="2800" b="1">
                  <a:solidFill>
                    <a:schemeClr val="bg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9pPr>
            </a:lstStyle>
            <a:p>
              <a:pPr eaLnBrk="1" hangingPunct="1">
                <a:spcBef>
                  <a:spcPct val="50000"/>
                </a:spcBef>
              </a:pPr>
              <a:r>
                <a:rPr lang="zh-CN" altLang="en-US" sz="2000" b="0">
                  <a:solidFill>
                    <a:schemeClr val="tx1"/>
                  </a:solidFill>
                  <a:ea typeface="宋体" panose="02010600030101010101" pitchFamily="2" charset="-122"/>
                </a:rPr>
                <a:t>◆</a:t>
              </a:r>
            </a:p>
          </p:txBody>
        </p:sp>
        <p:sp>
          <p:nvSpPr>
            <p:cNvPr id="51" name="Rectangle 51"/>
            <p:cNvSpPr>
              <a:spLocks noChangeArrowheads="1"/>
            </p:cNvSpPr>
            <p:nvPr/>
          </p:nvSpPr>
          <p:spPr bwMode="auto">
            <a:xfrm>
              <a:off x="4423" y="2289"/>
              <a:ext cx="512" cy="279"/>
            </a:xfrm>
            <a:prstGeom prst="rect">
              <a:avLst/>
            </a:prstGeom>
            <a:solidFill>
              <a:schemeClr val="accent5">
                <a:lumMod val="60000"/>
                <a:lumOff val="40000"/>
              </a:schemeClr>
            </a:solidFill>
            <a:ln w="9525">
              <a:solidFill>
                <a:schemeClr val="bg2"/>
              </a:solidFill>
              <a:miter lim="800000"/>
              <a:headEnd/>
              <a:tailEnd/>
            </a:ln>
            <a:effectLst/>
          </p:spPr>
          <p:txBody>
            <a:bodyPr wrap="none" anchor="ctr"/>
            <a:lstStyle/>
            <a:p>
              <a:pPr algn="ctr">
                <a:defRPr/>
              </a:pPr>
              <a:r>
                <a:rPr lang="zh-CN" altLang="en-US" sz="1600" dirty="0">
                  <a:solidFill>
                    <a:schemeClr val="tx1"/>
                  </a:solidFill>
                  <a:ea typeface="宋体" pitchFamily="2" charset="-122"/>
                </a:rPr>
                <a:t>(人)</a:t>
              </a:r>
            </a:p>
            <a:p>
              <a:pPr algn="ctr">
                <a:defRPr/>
              </a:pPr>
              <a:r>
                <a:rPr lang="zh-CN" altLang="en-US" sz="1600" dirty="0">
                  <a:solidFill>
                    <a:schemeClr val="tx1"/>
                  </a:solidFill>
                  <a:ea typeface="宋体" pitchFamily="2" charset="-122"/>
                </a:rPr>
                <a:t>林珩</a:t>
              </a:r>
            </a:p>
          </p:txBody>
        </p:sp>
        <p:sp>
          <p:nvSpPr>
            <p:cNvPr id="52" name="Line 52"/>
            <p:cNvSpPr>
              <a:spLocks noChangeShapeType="1"/>
            </p:cNvSpPr>
            <p:nvPr/>
          </p:nvSpPr>
          <p:spPr bwMode="auto">
            <a:xfrm>
              <a:off x="4660" y="2122"/>
              <a:ext cx="0" cy="167"/>
            </a:xfrm>
            <a:prstGeom prst="line">
              <a:avLst/>
            </a:prstGeom>
            <a:noFill/>
            <a:ln w="28575">
              <a:solidFill>
                <a:schemeClr val="accent1">
                  <a:lumMod val="50000"/>
                </a:schemeClr>
              </a:solidFill>
              <a:round/>
              <a:headEnd/>
              <a:tailEnd/>
            </a:ln>
            <a:effectLst/>
          </p:spPr>
          <p:txBody>
            <a:bodyPr wrap="none"/>
            <a:lstStyle/>
            <a:p>
              <a:pPr>
                <a:defRPr/>
              </a:pPr>
              <a:endParaRPr lang="zh-CN" altLang="en-US">
                <a:solidFill>
                  <a:schemeClr val="tx1"/>
                </a:solidFill>
              </a:endParaRPr>
            </a:p>
          </p:txBody>
        </p:sp>
        <p:sp>
          <p:nvSpPr>
            <p:cNvPr id="53" name="Text Box 60"/>
            <p:cNvSpPr txBox="1">
              <a:spLocks noChangeArrowheads="1"/>
            </p:cNvSpPr>
            <p:nvPr/>
          </p:nvSpPr>
          <p:spPr bwMode="auto">
            <a:xfrm>
              <a:off x="2385" y="2589"/>
              <a:ext cx="1121"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bg1"/>
                  </a:solidFill>
                  <a:latin typeface="Times New Roman" panose="02020603050405020304" pitchFamily="18" charset="0"/>
                  <a:ea typeface="楷体_GB2312" pitchFamily="49" charset="-122"/>
                </a:defRPr>
              </a:lvl1pPr>
              <a:lvl2pPr marL="742950" indent="-285750" eaLnBrk="0" hangingPunct="0">
                <a:defRPr kumimoji="1" sz="2800" b="1">
                  <a:solidFill>
                    <a:schemeClr val="bg1"/>
                  </a:solidFill>
                  <a:latin typeface="Times New Roman" panose="02020603050405020304" pitchFamily="18" charset="0"/>
                  <a:ea typeface="楷体_GB2312" pitchFamily="49" charset="-122"/>
                </a:defRPr>
              </a:lvl2pPr>
              <a:lvl3pPr marL="1143000" indent="-228600" eaLnBrk="0" hangingPunct="0">
                <a:defRPr kumimoji="1" sz="2800" b="1">
                  <a:solidFill>
                    <a:schemeClr val="bg1"/>
                  </a:solidFill>
                  <a:latin typeface="Times New Roman" panose="02020603050405020304" pitchFamily="18" charset="0"/>
                  <a:ea typeface="楷体_GB2312" pitchFamily="49" charset="-122"/>
                </a:defRPr>
              </a:lvl3pPr>
              <a:lvl4pPr marL="1600200" indent="-228600" eaLnBrk="0" hangingPunct="0">
                <a:defRPr kumimoji="1" sz="2800" b="1">
                  <a:solidFill>
                    <a:schemeClr val="bg1"/>
                  </a:solidFill>
                  <a:latin typeface="Times New Roman" panose="02020603050405020304" pitchFamily="18" charset="0"/>
                  <a:ea typeface="楷体_GB2312" pitchFamily="49" charset="-122"/>
                </a:defRPr>
              </a:lvl4pPr>
              <a:lvl5pPr marL="2057400" indent="-228600" eaLnBrk="0" hangingPunct="0">
                <a:defRPr kumimoji="1" sz="2800" b="1">
                  <a:solidFill>
                    <a:schemeClr val="bg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9pPr>
            </a:lstStyle>
            <a:p>
              <a:pPr eaLnBrk="1" hangingPunct="1">
                <a:spcBef>
                  <a:spcPct val="50000"/>
                </a:spcBef>
              </a:pPr>
              <a:r>
                <a:rPr lang="zh-CN" altLang="en-US" sz="1600" b="0">
                  <a:solidFill>
                    <a:schemeClr val="tx1"/>
                  </a:solidFill>
                  <a:ea typeface="宋体" panose="02010600030101010101" pitchFamily="2" charset="-122"/>
                </a:rPr>
                <a:t>三元关联的例</a:t>
              </a:r>
              <a:endParaRPr lang="zh-CN" altLang="en-US" sz="2000" b="0">
                <a:solidFill>
                  <a:schemeClr val="tx1"/>
                </a:solidFill>
                <a:ea typeface="宋体" panose="02010600030101010101" pitchFamily="2" charset="-122"/>
              </a:endParaRPr>
            </a:p>
          </p:txBody>
        </p:sp>
        <p:sp>
          <p:nvSpPr>
            <p:cNvPr id="54" name="Text Box 61"/>
            <p:cNvSpPr txBox="1">
              <a:spLocks noChangeArrowheads="1"/>
            </p:cNvSpPr>
            <p:nvPr/>
          </p:nvSpPr>
          <p:spPr bwMode="auto">
            <a:xfrm>
              <a:off x="4383" y="2625"/>
              <a:ext cx="829"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bg1"/>
                  </a:solidFill>
                  <a:latin typeface="Times New Roman" panose="02020603050405020304" pitchFamily="18" charset="0"/>
                  <a:ea typeface="楷体_GB2312" pitchFamily="49" charset="-122"/>
                </a:defRPr>
              </a:lvl1pPr>
              <a:lvl2pPr marL="742950" indent="-285750" eaLnBrk="0" hangingPunct="0">
                <a:defRPr kumimoji="1" sz="2800" b="1">
                  <a:solidFill>
                    <a:schemeClr val="bg1"/>
                  </a:solidFill>
                  <a:latin typeface="Times New Roman" panose="02020603050405020304" pitchFamily="18" charset="0"/>
                  <a:ea typeface="楷体_GB2312" pitchFamily="49" charset="-122"/>
                </a:defRPr>
              </a:lvl2pPr>
              <a:lvl3pPr marL="1143000" indent="-228600" eaLnBrk="0" hangingPunct="0">
                <a:defRPr kumimoji="1" sz="2800" b="1">
                  <a:solidFill>
                    <a:schemeClr val="bg1"/>
                  </a:solidFill>
                  <a:latin typeface="Times New Roman" panose="02020603050405020304" pitchFamily="18" charset="0"/>
                  <a:ea typeface="楷体_GB2312" pitchFamily="49" charset="-122"/>
                </a:defRPr>
              </a:lvl3pPr>
              <a:lvl4pPr marL="1600200" indent="-228600" eaLnBrk="0" hangingPunct="0">
                <a:defRPr kumimoji="1" sz="2800" b="1">
                  <a:solidFill>
                    <a:schemeClr val="bg1"/>
                  </a:solidFill>
                  <a:latin typeface="Times New Roman" panose="02020603050405020304" pitchFamily="18" charset="0"/>
                  <a:ea typeface="楷体_GB2312" pitchFamily="49" charset="-122"/>
                </a:defRPr>
              </a:lvl4pPr>
              <a:lvl5pPr marL="2057400" indent="-228600" eaLnBrk="0" hangingPunct="0">
                <a:defRPr kumimoji="1" sz="2800" b="1">
                  <a:solidFill>
                    <a:schemeClr val="bg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9pPr>
            </a:lstStyle>
            <a:p>
              <a:pPr eaLnBrk="1" hangingPunct="1">
                <a:spcBef>
                  <a:spcPct val="50000"/>
                </a:spcBef>
              </a:pPr>
              <a:r>
                <a:rPr lang="zh-CN" altLang="en-US" sz="1600" b="0">
                  <a:solidFill>
                    <a:schemeClr val="tx1"/>
                  </a:solidFill>
                  <a:ea typeface="宋体" panose="02010600030101010101" pitchFamily="2" charset="-122"/>
                </a:rPr>
                <a:t>链的例子</a:t>
              </a:r>
            </a:p>
          </p:txBody>
        </p:sp>
      </p:grpSp>
      <p:sp>
        <p:nvSpPr>
          <p:cNvPr id="55" name="内容占位符 2"/>
          <p:cNvSpPr>
            <a:spLocks noGrp="1"/>
          </p:cNvSpPr>
          <p:nvPr>
            <p:ph idx="1"/>
          </p:nvPr>
        </p:nvSpPr>
        <p:spPr>
          <a:xfrm>
            <a:off x="506046" y="1221024"/>
            <a:ext cx="7772400" cy="500474"/>
          </a:xfrm>
        </p:spPr>
        <p:txBody>
          <a:bodyPr>
            <a:normAutofit/>
          </a:bodyPr>
          <a:lstStyle/>
          <a:p>
            <a:pPr marL="0" indent="0">
              <a:buNone/>
            </a:pPr>
            <a:r>
              <a:rPr lang="zh-CN" altLang="en-US" sz="2400" dirty="0">
                <a:solidFill>
                  <a:srgbClr val="0070C0"/>
                </a:solidFill>
              </a:rPr>
              <a:t>（五）对象模型技术（</a:t>
            </a:r>
            <a:r>
              <a:rPr lang="en-US" altLang="zh-CN" sz="2400" dirty="0">
                <a:solidFill>
                  <a:srgbClr val="0070C0"/>
                </a:solidFill>
              </a:rPr>
              <a:t>OMT</a:t>
            </a:r>
            <a:r>
              <a:rPr lang="zh-CN" altLang="en-US" sz="2400" dirty="0">
                <a:solidFill>
                  <a:srgbClr val="0070C0"/>
                </a:solidFill>
              </a:rPr>
              <a:t>）</a:t>
            </a:r>
          </a:p>
          <a:p>
            <a:pPr marL="0" indent="0">
              <a:buNone/>
            </a:pPr>
            <a:endParaRPr lang="zh-CN" altLang="en-US" sz="2400" dirty="0">
              <a:solidFill>
                <a:srgbClr val="0070C0"/>
              </a:solidFill>
            </a:endParaRPr>
          </a:p>
        </p:txBody>
      </p:sp>
      <p:sp>
        <p:nvSpPr>
          <p:cNvPr id="56" name="标题 1"/>
          <p:cNvSpPr>
            <a:spLocks noGrp="1"/>
          </p:cNvSpPr>
          <p:nvPr>
            <p:ph type="title"/>
          </p:nvPr>
        </p:nvSpPr>
        <p:spPr>
          <a:xfrm>
            <a:off x="777509" y="317559"/>
            <a:ext cx="7772400" cy="711122"/>
          </a:xfrm>
        </p:spPr>
        <p:txBody>
          <a:bodyPr/>
          <a:lstStyle/>
          <a:p>
            <a:r>
              <a:rPr lang="zh-CN" altLang="en-US" dirty="0"/>
              <a:t>六、软件方法简介</a:t>
            </a:r>
          </a:p>
        </p:txBody>
      </p:sp>
    </p:spTree>
    <p:extLst>
      <p:ext uri="{BB962C8B-B14F-4D97-AF65-F5344CB8AC3E}">
        <p14:creationId xmlns:p14="http://schemas.microsoft.com/office/powerpoint/2010/main" val="3466025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left)">
                                      <p:cBhvr>
                                        <p:cTn id="31" dur="10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内容占位符 2"/>
          <p:cNvSpPr txBox="1">
            <a:spLocks/>
          </p:cNvSpPr>
          <p:nvPr/>
        </p:nvSpPr>
        <p:spPr bwMode="auto">
          <a:xfrm>
            <a:off x="456795" y="1857523"/>
            <a:ext cx="8229600" cy="8771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dirty="0"/>
              <a:t> 继承性通常又称为概括，表示</a:t>
            </a:r>
            <a:r>
              <a:rPr lang="zh-CN" altLang="en-US" sz="2400" dirty="0">
                <a:solidFill>
                  <a:srgbClr val="FF0000"/>
                </a:solidFill>
              </a:rPr>
              <a:t>基类与子类的关系</a:t>
            </a:r>
            <a:r>
              <a:rPr lang="zh-CN" altLang="en-US" sz="2400" dirty="0"/>
              <a:t>。</a:t>
            </a:r>
            <a:endParaRPr lang="en-US" altLang="zh-CN" sz="2400" dirty="0"/>
          </a:p>
          <a:p>
            <a:r>
              <a:rPr lang="zh-CN" altLang="en-US" sz="2400" dirty="0"/>
              <a:t>聚集表示</a:t>
            </a:r>
            <a:r>
              <a:rPr lang="zh-CN" altLang="en-US" sz="2400" dirty="0">
                <a:solidFill>
                  <a:srgbClr val="FF0000"/>
                </a:solidFill>
              </a:rPr>
              <a:t>整体与部分的关系</a:t>
            </a:r>
            <a:r>
              <a:rPr lang="zh-CN" altLang="en-US" sz="2400" dirty="0"/>
              <a:t>。</a:t>
            </a:r>
          </a:p>
          <a:p>
            <a:endParaRPr lang="zh-CN" altLang="en-US" sz="2400" dirty="0"/>
          </a:p>
        </p:txBody>
      </p:sp>
      <p:grpSp>
        <p:nvGrpSpPr>
          <p:cNvPr id="36" name="Group 96"/>
          <p:cNvGrpSpPr>
            <a:grpSpLocks/>
          </p:cNvGrpSpPr>
          <p:nvPr/>
        </p:nvGrpSpPr>
        <p:grpSpPr bwMode="auto">
          <a:xfrm>
            <a:off x="506046" y="3366858"/>
            <a:ext cx="3590925" cy="2381250"/>
            <a:chOff x="3334" y="663"/>
            <a:chExt cx="2262" cy="1500"/>
          </a:xfrm>
          <a:solidFill>
            <a:schemeClr val="accent1">
              <a:lumMod val="90000"/>
            </a:schemeClr>
          </a:solidFill>
        </p:grpSpPr>
        <p:sp>
          <p:nvSpPr>
            <p:cNvPr id="37" name="Line 41"/>
            <p:cNvSpPr>
              <a:spLocks noChangeShapeType="1"/>
            </p:cNvSpPr>
            <p:nvPr/>
          </p:nvSpPr>
          <p:spPr bwMode="auto">
            <a:xfrm flipH="1">
              <a:off x="4422" y="799"/>
              <a:ext cx="0" cy="227"/>
            </a:xfrm>
            <a:prstGeom prst="line">
              <a:avLst/>
            </a:prstGeom>
            <a:grpFill/>
            <a:ln w="28575">
              <a:solidFill>
                <a:schemeClr val="accent1">
                  <a:lumMod val="25000"/>
                </a:schemeClr>
              </a:solidFill>
              <a:round/>
              <a:headEnd/>
              <a:tailEnd/>
            </a:ln>
            <a:effectLst/>
          </p:spPr>
          <p:txBody>
            <a:bodyPr wrap="none"/>
            <a:lstStyle/>
            <a:p>
              <a:pPr>
                <a:defRPr/>
              </a:pPr>
              <a:endParaRPr lang="zh-CN" altLang="en-US"/>
            </a:p>
          </p:txBody>
        </p:sp>
        <p:sp>
          <p:nvSpPr>
            <p:cNvPr id="38" name="Rectangle 34"/>
            <p:cNvSpPr>
              <a:spLocks noChangeArrowheads="1"/>
            </p:cNvSpPr>
            <p:nvPr/>
          </p:nvSpPr>
          <p:spPr bwMode="auto">
            <a:xfrm>
              <a:off x="4009" y="663"/>
              <a:ext cx="804" cy="227"/>
            </a:xfrm>
            <a:prstGeom prst="rect">
              <a:avLst/>
            </a:prstGeom>
            <a:grpFill/>
            <a:ln w="9525">
              <a:solidFill>
                <a:schemeClr val="accent1">
                  <a:lumMod val="25000"/>
                </a:schemeClr>
              </a:solidFill>
              <a:miter lim="800000"/>
              <a:headEnd/>
              <a:tailEnd/>
            </a:ln>
            <a:effectLst/>
          </p:spPr>
          <p:txBody>
            <a:bodyPr wrap="none" anchor="ctr"/>
            <a:lstStyle/>
            <a:p>
              <a:pPr algn="ctr">
                <a:lnSpc>
                  <a:spcPct val="120000"/>
                </a:lnSpc>
                <a:spcBef>
                  <a:spcPct val="30000"/>
                </a:spcBef>
                <a:spcAft>
                  <a:spcPct val="25000"/>
                </a:spcAft>
                <a:defRPr/>
              </a:pPr>
              <a:r>
                <a:rPr lang="zh-CN" altLang="en-US" sz="1600" dirty="0">
                  <a:ea typeface="宋体" pitchFamily="2" charset="-122"/>
                </a:rPr>
                <a:t>运输工具</a:t>
              </a:r>
            </a:p>
          </p:txBody>
        </p:sp>
        <p:sp>
          <p:nvSpPr>
            <p:cNvPr id="39" name="Rectangle 35"/>
            <p:cNvSpPr>
              <a:spLocks noChangeArrowheads="1"/>
            </p:cNvSpPr>
            <p:nvPr/>
          </p:nvSpPr>
          <p:spPr bwMode="auto">
            <a:xfrm>
              <a:off x="3535" y="1268"/>
              <a:ext cx="842" cy="214"/>
            </a:xfrm>
            <a:prstGeom prst="rect">
              <a:avLst/>
            </a:prstGeom>
            <a:grpFill/>
            <a:ln w="9525">
              <a:solidFill>
                <a:schemeClr val="accent1">
                  <a:lumMod val="25000"/>
                </a:schemeClr>
              </a:solidFill>
              <a:miter lim="800000"/>
              <a:headEnd/>
              <a:tailEnd/>
            </a:ln>
            <a:effectLst/>
          </p:spPr>
          <p:txBody>
            <a:bodyPr wrap="none" anchor="ctr"/>
            <a:lstStyle/>
            <a:p>
              <a:pPr algn="ctr">
                <a:defRPr/>
              </a:pPr>
              <a:r>
                <a:rPr lang="zh-CN" altLang="en-US" sz="1600">
                  <a:ea typeface="宋体" pitchFamily="2" charset="-122"/>
                </a:rPr>
                <a:t>陆上运输工具</a:t>
              </a:r>
              <a:endParaRPr lang="en-US" altLang="zh-CN" sz="1600">
                <a:ea typeface="宋体" pitchFamily="2" charset="-122"/>
              </a:endParaRPr>
            </a:p>
          </p:txBody>
        </p:sp>
        <p:sp>
          <p:nvSpPr>
            <p:cNvPr id="40" name="Rectangle 36"/>
            <p:cNvSpPr>
              <a:spLocks noChangeArrowheads="1"/>
            </p:cNvSpPr>
            <p:nvPr/>
          </p:nvSpPr>
          <p:spPr bwMode="auto">
            <a:xfrm>
              <a:off x="4596" y="1262"/>
              <a:ext cx="870" cy="215"/>
            </a:xfrm>
            <a:prstGeom prst="rect">
              <a:avLst/>
            </a:prstGeom>
            <a:grpFill/>
            <a:ln w="9525">
              <a:solidFill>
                <a:schemeClr val="accent1">
                  <a:lumMod val="25000"/>
                </a:schemeClr>
              </a:solidFill>
              <a:miter lim="800000"/>
              <a:headEnd/>
              <a:tailEnd/>
            </a:ln>
            <a:effectLst/>
          </p:spPr>
          <p:txBody>
            <a:bodyPr wrap="none" anchor="ctr"/>
            <a:lstStyle/>
            <a:p>
              <a:pPr algn="ctr">
                <a:defRPr/>
              </a:pPr>
              <a:r>
                <a:rPr lang="zh-CN" altLang="en-US" sz="1600">
                  <a:ea typeface="宋体" pitchFamily="2" charset="-122"/>
                </a:rPr>
                <a:t>水上运输工具</a:t>
              </a:r>
              <a:endParaRPr lang="en-US" altLang="zh-CN" sz="1600">
                <a:ea typeface="宋体" pitchFamily="2" charset="-122"/>
              </a:endParaRPr>
            </a:p>
          </p:txBody>
        </p:sp>
        <p:sp>
          <p:nvSpPr>
            <p:cNvPr id="41" name="Line 38"/>
            <p:cNvSpPr>
              <a:spLocks noChangeShapeType="1"/>
            </p:cNvSpPr>
            <p:nvPr/>
          </p:nvSpPr>
          <p:spPr bwMode="auto">
            <a:xfrm>
              <a:off x="3951" y="1134"/>
              <a:ext cx="0" cy="143"/>
            </a:xfrm>
            <a:prstGeom prst="line">
              <a:avLst/>
            </a:prstGeom>
            <a:grpFill/>
            <a:ln w="28575">
              <a:solidFill>
                <a:schemeClr val="accent1">
                  <a:lumMod val="25000"/>
                </a:schemeClr>
              </a:solidFill>
              <a:round/>
              <a:headEnd/>
              <a:tailEnd/>
            </a:ln>
            <a:effectLst/>
          </p:spPr>
          <p:txBody>
            <a:bodyPr wrap="none"/>
            <a:lstStyle/>
            <a:p>
              <a:pPr>
                <a:defRPr/>
              </a:pPr>
              <a:endParaRPr lang="zh-CN" altLang="en-US"/>
            </a:p>
          </p:txBody>
        </p:sp>
        <p:sp>
          <p:nvSpPr>
            <p:cNvPr id="42" name="Line 39"/>
            <p:cNvSpPr>
              <a:spLocks noChangeShapeType="1"/>
            </p:cNvSpPr>
            <p:nvPr/>
          </p:nvSpPr>
          <p:spPr bwMode="auto">
            <a:xfrm>
              <a:off x="4985" y="1142"/>
              <a:ext cx="0" cy="127"/>
            </a:xfrm>
            <a:prstGeom prst="line">
              <a:avLst/>
            </a:prstGeom>
            <a:grpFill/>
            <a:ln w="28575">
              <a:solidFill>
                <a:schemeClr val="accent1">
                  <a:lumMod val="25000"/>
                </a:schemeClr>
              </a:solidFill>
              <a:round/>
              <a:headEnd/>
              <a:tailEnd/>
            </a:ln>
            <a:effectLst/>
          </p:spPr>
          <p:txBody>
            <a:bodyPr wrap="none"/>
            <a:lstStyle/>
            <a:p>
              <a:pPr>
                <a:defRPr/>
              </a:pPr>
              <a:endParaRPr lang="zh-CN" altLang="en-US"/>
            </a:p>
          </p:txBody>
        </p:sp>
        <p:sp>
          <p:nvSpPr>
            <p:cNvPr id="43" name="AutoShape 40"/>
            <p:cNvSpPr>
              <a:spLocks noChangeArrowheads="1"/>
            </p:cNvSpPr>
            <p:nvPr/>
          </p:nvSpPr>
          <p:spPr bwMode="auto">
            <a:xfrm>
              <a:off x="4275" y="1020"/>
              <a:ext cx="307" cy="116"/>
            </a:xfrm>
            <a:prstGeom prst="triangle">
              <a:avLst>
                <a:gd name="adj" fmla="val 50000"/>
              </a:avLst>
            </a:prstGeom>
            <a:grpFill/>
            <a:ln w="28575">
              <a:solidFill>
                <a:schemeClr val="accent1">
                  <a:lumMod val="25000"/>
                </a:schemeClr>
              </a:solidFill>
              <a:miter lim="800000"/>
              <a:headEnd/>
              <a:tailEnd/>
            </a:ln>
            <a:effectLst/>
          </p:spPr>
          <p:txBody>
            <a:bodyPr wrap="none" anchor="ctr"/>
            <a:lstStyle/>
            <a:p>
              <a:pPr>
                <a:defRPr/>
              </a:pPr>
              <a:endParaRPr lang="zh-CN" altLang="en-US"/>
            </a:p>
          </p:txBody>
        </p:sp>
        <p:sp>
          <p:nvSpPr>
            <p:cNvPr id="44" name="Line 42"/>
            <p:cNvSpPr>
              <a:spLocks noChangeShapeType="1"/>
            </p:cNvSpPr>
            <p:nvPr/>
          </p:nvSpPr>
          <p:spPr bwMode="auto">
            <a:xfrm>
              <a:off x="3940" y="1137"/>
              <a:ext cx="1056" cy="0"/>
            </a:xfrm>
            <a:prstGeom prst="line">
              <a:avLst/>
            </a:prstGeom>
            <a:grpFill/>
            <a:ln w="28575">
              <a:solidFill>
                <a:schemeClr val="accent1">
                  <a:lumMod val="25000"/>
                </a:schemeClr>
              </a:solidFill>
              <a:round/>
              <a:headEnd/>
              <a:tailEnd/>
            </a:ln>
            <a:effectLst/>
          </p:spPr>
          <p:txBody>
            <a:bodyPr wrap="none"/>
            <a:lstStyle/>
            <a:p>
              <a:pPr>
                <a:defRPr/>
              </a:pPr>
              <a:endParaRPr lang="zh-CN" altLang="en-US"/>
            </a:p>
          </p:txBody>
        </p:sp>
        <p:sp>
          <p:nvSpPr>
            <p:cNvPr id="45" name="Rectangle 43"/>
            <p:cNvSpPr>
              <a:spLocks noChangeArrowheads="1"/>
            </p:cNvSpPr>
            <p:nvPr/>
          </p:nvSpPr>
          <p:spPr bwMode="auto">
            <a:xfrm>
              <a:off x="3334" y="1949"/>
              <a:ext cx="590" cy="214"/>
            </a:xfrm>
            <a:prstGeom prst="rect">
              <a:avLst/>
            </a:prstGeom>
            <a:grpFill/>
            <a:ln w="9525">
              <a:solidFill>
                <a:schemeClr val="accent1">
                  <a:lumMod val="25000"/>
                </a:schemeClr>
              </a:solidFill>
              <a:miter lim="800000"/>
              <a:headEnd/>
              <a:tailEnd/>
            </a:ln>
            <a:effectLst/>
          </p:spPr>
          <p:txBody>
            <a:bodyPr wrap="none" anchor="ctr"/>
            <a:lstStyle/>
            <a:p>
              <a:pPr algn="ctr">
                <a:defRPr/>
              </a:pPr>
              <a:r>
                <a:rPr lang="zh-CN" altLang="en-US" sz="1600">
                  <a:ea typeface="宋体" pitchFamily="2" charset="-122"/>
                </a:rPr>
                <a:t>汽车</a:t>
              </a:r>
              <a:endParaRPr lang="en-US" altLang="zh-CN" sz="1600">
                <a:ea typeface="宋体" pitchFamily="2" charset="-122"/>
              </a:endParaRPr>
            </a:p>
          </p:txBody>
        </p:sp>
        <p:sp>
          <p:nvSpPr>
            <p:cNvPr id="46" name="Rectangle 44"/>
            <p:cNvSpPr>
              <a:spLocks noChangeArrowheads="1"/>
            </p:cNvSpPr>
            <p:nvPr/>
          </p:nvSpPr>
          <p:spPr bwMode="auto">
            <a:xfrm>
              <a:off x="4080" y="1943"/>
              <a:ext cx="842" cy="215"/>
            </a:xfrm>
            <a:prstGeom prst="rect">
              <a:avLst/>
            </a:prstGeom>
            <a:grpFill/>
            <a:ln w="9525">
              <a:solidFill>
                <a:schemeClr val="accent1">
                  <a:lumMod val="25000"/>
                </a:schemeClr>
              </a:solidFill>
              <a:miter lim="800000"/>
              <a:headEnd/>
              <a:tailEnd/>
            </a:ln>
            <a:effectLst/>
          </p:spPr>
          <p:txBody>
            <a:bodyPr wrap="none" anchor="ctr"/>
            <a:lstStyle/>
            <a:p>
              <a:pPr algn="ctr">
                <a:defRPr/>
              </a:pPr>
              <a:r>
                <a:rPr lang="zh-CN" altLang="en-US" sz="1600">
                  <a:ea typeface="宋体" pitchFamily="2" charset="-122"/>
                </a:rPr>
                <a:t>水陆两用车</a:t>
              </a:r>
              <a:endParaRPr lang="en-US" altLang="zh-CN" sz="1600">
                <a:ea typeface="宋体" pitchFamily="2" charset="-122"/>
              </a:endParaRPr>
            </a:p>
          </p:txBody>
        </p:sp>
        <p:sp>
          <p:nvSpPr>
            <p:cNvPr id="47" name="Line 45"/>
            <p:cNvSpPr>
              <a:spLocks noChangeShapeType="1"/>
            </p:cNvSpPr>
            <p:nvPr/>
          </p:nvSpPr>
          <p:spPr bwMode="auto">
            <a:xfrm>
              <a:off x="3570" y="1815"/>
              <a:ext cx="0" cy="143"/>
            </a:xfrm>
            <a:prstGeom prst="line">
              <a:avLst/>
            </a:prstGeom>
            <a:grpFill/>
            <a:ln w="28575">
              <a:solidFill>
                <a:schemeClr val="accent1">
                  <a:lumMod val="25000"/>
                </a:schemeClr>
              </a:solidFill>
              <a:round/>
              <a:headEnd/>
              <a:tailEnd/>
            </a:ln>
            <a:effectLst/>
          </p:spPr>
          <p:txBody>
            <a:bodyPr wrap="none"/>
            <a:lstStyle/>
            <a:p>
              <a:pPr>
                <a:defRPr/>
              </a:pPr>
              <a:endParaRPr lang="zh-CN" altLang="en-US"/>
            </a:p>
          </p:txBody>
        </p:sp>
        <p:sp>
          <p:nvSpPr>
            <p:cNvPr id="48" name="Line 46"/>
            <p:cNvSpPr>
              <a:spLocks noChangeShapeType="1"/>
            </p:cNvSpPr>
            <p:nvPr/>
          </p:nvSpPr>
          <p:spPr bwMode="auto">
            <a:xfrm>
              <a:off x="4285" y="1818"/>
              <a:ext cx="0" cy="127"/>
            </a:xfrm>
            <a:prstGeom prst="line">
              <a:avLst/>
            </a:prstGeom>
            <a:grpFill/>
            <a:ln w="28575">
              <a:solidFill>
                <a:schemeClr val="accent1">
                  <a:lumMod val="25000"/>
                </a:schemeClr>
              </a:solidFill>
              <a:round/>
              <a:headEnd/>
              <a:tailEnd/>
            </a:ln>
            <a:effectLst/>
          </p:spPr>
          <p:txBody>
            <a:bodyPr wrap="none"/>
            <a:lstStyle/>
            <a:p>
              <a:pPr>
                <a:defRPr/>
              </a:pPr>
              <a:endParaRPr lang="zh-CN" altLang="en-US"/>
            </a:p>
          </p:txBody>
        </p:sp>
        <p:sp>
          <p:nvSpPr>
            <p:cNvPr id="49" name="AutoShape 47"/>
            <p:cNvSpPr>
              <a:spLocks noChangeArrowheads="1"/>
            </p:cNvSpPr>
            <p:nvPr/>
          </p:nvSpPr>
          <p:spPr bwMode="auto">
            <a:xfrm>
              <a:off x="3795" y="1701"/>
              <a:ext cx="307" cy="116"/>
            </a:xfrm>
            <a:prstGeom prst="triangle">
              <a:avLst>
                <a:gd name="adj" fmla="val 50000"/>
              </a:avLst>
            </a:prstGeom>
            <a:grpFill/>
            <a:ln w="28575">
              <a:solidFill>
                <a:schemeClr val="accent1">
                  <a:lumMod val="25000"/>
                </a:schemeClr>
              </a:solidFill>
              <a:miter lim="800000"/>
              <a:headEnd/>
              <a:tailEnd/>
            </a:ln>
            <a:effectLst/>
          </p:spPr>
          <p:txBody>
            <a:bodyPr wrap="none" anchor="ctr"/>
            <a:lstStyle/>
            <a:p>
              <a:pPr>
                <a:defRPr/>
              </a:pPr>
              <a:endParaRPr lang="zh-CN" altLang="en-US"/>
            </a:p>
          </p:txBody>
        </p:sp>
        <p:sp>
          <p:nvSpPr>
            <p:cNvPr id="50" name="Line 48"/>
            <p:cNvSpPr>
              <a:spLocks noChangeShapeType="1"/>
            </p:cNvSpPr>
            <p:nvPr/>
          </p:nvSpPr>
          <p:spPr bwMode="auto">
            <a:xfrm>
              <a:off x="3945" y="1454"/>
              <a:ext cx="0" cy="238"/>
            </a:xfrm>
            <a:prstGeom prst="line">
              <a:avLst/>
            </a:prstGeom>
            <a:grpFill/>
            <a:ln w="28575">
              <a:solidFill>
                <a:schemeClr val="accent1">
                  <a:lumMod val="25000"/>
                </a:schemeClr>
              </a:solidFill>
              <a:round/>
              <a:headEnd/>
              <a:tailEnd/>
            </a:ln>
            <a:effectLst/>
          </p:spPr>
          <p:txBody>
            <a:bodyPr wrap="none"/>
            <a:lstStyle/>
            <a:p>
              <a:pPr>
                <a:defRPr/>
              </a:pPr>
              <a:endParaRPr lang="zh-CN" altLang="en-US"/>
            </a:p>
          </p:txBody>
        </p:sp>
        <p:sp>
          <p:nvSpPr>
            <p:cNvPr id="51" name="Line 50"/>
            <p:cNvSpPr>
              <a:spLocks noChangeShapeType="1"/>
            </p:cNvSpPr>
            <p:nvPr/>
          </p:nvSpPr>
          <p:spPr bwMode="auto">
            <a:xfrm>
              <a:off x="3565" y="1818"/>
              <a:ext cx="720" cy="0"/>
            </a:xfrm>
            <a:prstGeom prst="line">
              <a:avLst/>
            </a:prstGeom>
            <a:grpFill/>
            <a:ln w="28575">
              <a:solidFill>
                <a:schemeClr val="accent1">
                  <a:lumMod val="25000"/>
                </a:schemeClr>
              </a:solidFill>
              <a:round/>
              <a:headEnd/>
              <a:tailEnd/>
            </a:ln>
            <a:effectLst/>
          </p:spPr>
          <p:txBody>
            <a:bodyPr wrap="none"/>
            <a:lstStyle/>
            <a:p>
              <a:pPr>
                <a:defRPr/>
              </a:pPr>
              <a:endParaRPr lang="zh-CN" altLang="en-US"/>
            </a:p>
          </p:txBody>
        </p:sp>
        <p:sp>
          <p:nvSpPr>
            <p:cNvPr id="52" name="Line 51"/>
            <p:cNvSpPr>
              <a:spLocks noChangeShapeType="1"/>
            </p:cNvSpPr>
            <p:nvPr/>
          </p:nvSpPr>
          <p:spPr bwMode="auto">
            <a:xfrm>
              <a:off x="4640" y="1797"/>
              <a:ext cx="0" cy="143"/>
            </a:xfrm>
            <a:prstGeom prst="line">
              <a:avLst/>
            </a:prstGeom>
            <a:grpFill/>
            <a:ln w="28575">
              <a:solidFill>
                <a:schemeClr val="accent1">
                  <a:lumMod val="25000"/>
                </a:schemeClr>
              </a:solidFill>
              <a:round/>
              <a:headEnd/>
              <a:tailEnd/>
            </a:ln>
            <a:effectLst/>
          </p:spPr>
          <p:txBody>
            <a:bodyPr wrap="none"/>
            <a:lstStyle/>
            <a:p>
              <a:pPr>
                <a:defRPr/>
              </a:pPr>
              <a:endParaRPr lang="zh-CN" altLang="en-US"/>
            </a:p>
          </p:txBody>
        </p:sp>
        <p:sp>
          <p:nvSpPr>
            <p:cNvPr id="53" name="Line 52"/>
            <p:cNvSpPr>
              <a:spLocks noChangeShapeType="1"/>
            </p:cNvSpPr>
            <p:nvPr/>
          </p:nvSpPr>
          <p:spPr bwMode="auto">
            <a:xfrm>
              <a:off x="5345" y="1807"/>
              <a:ext cx="0" cy="127"/>
            </a:xfrm>
            <a:prstGeom prst="line">
              <a:avLst/>
            </a:prstGeom>
            <a:grpFill/>
            <a:ln w="28575">
              <a:solidFill>
                <a:schemeClr val="accent1">
                  <a:lumMod val="25000"/>
                </a:schemeClr>
              </a:solidFill>
              <a:round/>
              <a:headEnd/>
              <a:tailEnd/>
            </a:ln>
            <a:effectLst/>
          </p:spPr>
          <p:txBody>
            <a:bodyPr wrap="none"/>
            <a:lstStyle/>
            <a:p>
              <a:pPr>
                <a:defRPr/>
              </a:pPr>
              <a:endParaRPr lang="zh-CN" altLang="en-US"/>
            </a:p>
          </p:txBody>
        </p:sp>
        <p:sp>
          <p:nvSpPr>
            <p:cNvPr id="54" name="AutoShape 53"/>
            <p:cNvSpPr>
              <a:spLocks noChangeArrowheads="1"/>
            </p:cNvSpPr>
            <p:nvPr/>
          </p:nvSpPr>
          <p:spPr bwMode="auto">
            <a:xfrm>
              <a:off x="4864" y="1681"/>
              <a:ext cx="307" cy="116"/>
            </a:xfrm>
            <a:prstGeom prst="triangle">
              <a:avLst>
                <a:gd name="adj" fmla="val 50000"/>
              </a:avLst>
            </a:prstGeom>
            <a:grpFill/>
            <a:ln w="28575">
              <a:solidFill>
                <a:schemeClr val="accent1">
                  <a:lumMod val="25000"/>
                </a:schemeClr>
              </a:solidFill>
              <a:miter lim="800000"/>
              <a:headEnd/>
              <a:tailEnd/>
            </a:ln>
            <a:effectLst/>
          </p:spPr>
          <p:txBody>
            <a:bodyPr wrap="none" anchor="ctr"/>
            <a:lstStyle/>
            <a:p>
              <a:pPr>
                <a:defRPr/>
              </a:pPr>
              <a:endParaRPr lang="zh-CN" altLang="en-US"/>
            </a:p>
          </p:txBody>
        </p:sp>
        <p:sp>
          <p:nvSpPr>
            <p:cNvPr id="84" name="Line 54"/>
            <p:cNvSpPr>
              <a:spLocks noChangeShapeType="1"/>
            </p:cNvSpPr>
            <p:nvPr/>
          </p:nvSpPr>
          <p:spPr bwMode="auto">
            <a:xfrm>
              <a:off x="5014" y="1452"/>
              <a:ext cx="0" cy="238"/>
            </a:xfrm>
            <a:prstGeom prst="line">
              <a:avLst/>
            </a:prstGeom>
            <a:grpFill/>
            <a:ln w="28575">
              <a:solidFill>
                <a:schemeClr val="accent1">
                  <a:lumMod val="25000"/>
                </a:schemeClr>
              </a:solidFill>
              <a:round/>
              <a:headEnd/>
              <a:tailEnd/>
            </a:ln>
            <a:effectLst/>
          </p:spPr>
          <p:txBody>
            <a:bodyPr wrap="none"/>
            <a:lstStyle/>
            <a:p>
              <a:pPr>
                <a:defRPr/>
              </a:pPr>
              <a:endParaRPr lang="zh-CN" altLang="en-US"/>
            </a:p>
          </p:txBody>
        </p:sp>
        <p:sp>
          <p:nvSpPr>
            <p:cNvPr id="85" name="Line 55"/>
            <p:cNvSpPr>
              <a:spLocks noChangeShapeType="1"/>
            </p:cNvSpPr>
            <p:nvPr/>
          </p:nvSpPr>
          <p:spPr bwMode="auto">
            <a:xfrm>
              <a:off x="4634" y="1798"/>
              <a:ext cx="720" cy="0"/>
            </a:xfrm>
            <a:prstGeom prst="line">
              <a:avLst/>
            </a:prstGeom>
            <a:grpFill/>
            <a:ln w="28575">
              <a:solidFill>
                <a:schemeClr val="accent1">
                  <a:lumMod val="25000"/>
                </a:schemeClr>
              </a:solidFill>
              <a:round/>
              <a:headEnd/>
              <a:tailEnd/>
            </a:ln>
            <a:effectLst/>
          </p:spPr>
          <p:txBody>
            <a:bodyPr wrap="none"/>
            <a:lstStyle/>
            <a:p>
              <a:pPr>
                <a:defRPr/>
              </a:pPr>
              <a:endParaRPr lang="zh-CN" altLang="en-US"/>
            </a:p>
          </p:txBody>
        </p:sp>
        <p:sp>
          <p:nvSpPr>
            <p:cNvPr id="86" name="Rectangle 56"/>
            <p:cNvSpPr>
              <a:spLocks noChangeArrowheads="1"/>
            </p:cNvSpPr>
            <p:nvPr/>
          </p:nvSpPr>
          <p:spPr bwMode="auto">
            <a:xfrm>
              <a:off x="5103" y="1947"/>
              <a:ext cx="493" cy="214"/>
            </a:xfrm>
            <a:prstGeom prst="rect">
              <a:avLst/>
            </a:prstGeom>
            <a:grpFill/>
            <a:ln w="9525">
              <a:solidFill>
                <a:schemeClr val="accent1">
                  <a:lumMod val="25000"/>
                </a:schemeClr>
              </a:solidFill>
              <a:miter lim="800000"/>
              <a:headEnd/>
              <a:tailEnd/>
            </a:ln>
            <a:effectLst/>
          </p:spPr>
          <p:txBody>
            <a:bodyPr wrap="none" anchor="ctr"/>
            <a:lstStyle/>
            <a:p>
              <a:pPr algn="ctr">
                <a:defRPr/>
              </a:pPr>
              <a:r>
                <a:rPr lang="zh-CN" altLang="en-US" sz="1600">
                  <a:ea typeface="宋体" pitchFamily="2" charset="-122"/>
                </a:rPr>
                <a:t>船</a:t>
              </a:r>
              <a:endParaRPr lang="en-US" altLang="zh-CN" sz="1600">
                <a:ea typeface="宋体" pitchFamily="2" charset="-122"/>
              </a:endParaRPr>
            </a:p>
          </p:txBody>
        </p:sp>
      </p:grpSp>
      <p:sp>
        <p:nvSpPr>
          <p:cNvPr id="87" name="TextBox 47"/>
          <p:cNvSpPr txBox="1"/>
          <p:nvPr/>
        </p:nvSpPr>
        <p:spPr>
          <a:xfrm>
            <a:off x="1505283" y="6007165"/>
            <a:ext cx="1944687" cy="523875"/>
          </a:xfrm>
          <a:prstGeom prst="rect">
            <a:avLst/>
          </a:prstGeom>
          <a:noFill/>
        </p:spPr>
        <p:txBody>
          <a:bodyPr>
            <a:spAutoFit/>
          </a:bodyPr>
          <a:lstStyle/>
          <a:p>
            <a:pPr>
              <a:defRPr/>
            </a:pPr>
            <a:r>
              <a:rPr lang="zh-CN" altLang="en-US" b="0" dirty="0">
                <a:solidFill>
                  <a:schemeClr val="tx1"/>
                </a:solidFill>
                <a:latin typeface="+mn-ea"/>
                <a:ea typeface="+mn-ea"/>
              </a:rPr>
              <a:t>继承关系</a:t>
            </a:r>
          </a:p>
        </p:txBody>
      </p:sp>
      <p:grpSp>
        <p:nvGrpSpPr>
          <p:cNvPr id="88" name="Group 95"/>
          <p:cNvGrpSpPr>
            <a:grpSpLocks/>
          </p:cNvGrpSpPr>
          <p:nvPr/>
        </p:nvGrpSpPr>
        <p:grpSpPr bwMode="auto">
          <a:xfrm>
            <a:off x="4408498" y="4203640"/>
            <a:ext cx="4032250" cy="2305050"/>
            <a:chOff x="567" y="2296"/>
            <a:chExt cx="2540" cy="1452"/>
          </a:xfrm>
          <a:solidFill>
            <a:schemeClr val="accent1">
              <a:lumMod val="90000"/>
            </a:schemeClr>
          </a:solidFill>
        </p:grpSpPr>
        <p:sp>
          <p:nvSpPr>
            <p:cNvPr id="89" name="Rectangle 67"/>
            <p:cNvSpPr>
              <a:spLocks noChangeArrowheads="1"/>
            </p:cNvSpPr>
            <p:nvPr/>
          </p:nvSpPr>
          <p:spPr bwMode="auto">
            <a:xfrm>
              <a:off x="1480" y="2296"/>
              <a:ext cx="813" cy="215"/>
            </a:xfrm>
            <a:prstGeom prst="rect">
              <a:avLst/>
            </a:prstGeom>
            <a:grpFill/>
            <a:ln w="9525">
              <a:solidFill>
                <a:schemeClr val="accent1">
                  <a:lumMod val="25000"/>
                </a:schemeClr>
              </a:solidFill>
              <a:miter lim="800000"/>
              <a:headEnd/>
              <a:tailEnd/>
            </a:ln>
            <a:effectLst/>
          </p:spPr>
          <p:txBody>
            <a:bodyPr wrap="none" anchor="ctr"/>
            <a:lstStyle/>
            <a:p>
              <a:pPr algn="ctr">
                <a:defRPr/>
              </a:pPr>
              <a:r>
                <a:rPr lang="zh-CN" altLang="en-US" sz="1600">
                  <a:ea typeface="宋体" pitchFamily="2" charset="-122"/>
                </a:rPr>
                <a:t>微机系统</a:t>
              </a:r>
            </a:p>
          </p:txBody>
        </p:sp>
        <p:sp>
          <p:nvSpPr>
            <p:cNvPr id="90" name="Text Box 68"/>
            <p:cNvSpPr txBox="1">
              <a:spLocks noChangeArrowheads="1"/>
            </p:cNvSpPr>
            <p:nvPr/>
          </p:nvSpPr>
          <p:spPr bwMode="auto">
            <a:xfrm>
              <a:off x="1783" y="2454"/>
              <a:ext cx="344" cy="212"/>
            </a:xfrm>
            <a:prstGeom prst="rect">
              <a:avLst/>
            </a:prstGeom>
            <a:noFill/>
            <a:ln w="9525">
              <a:noFill/>
              <a:miter lim="800000"/>
              <a:headEnd/>
              <a:tailEnd/>
            </a:ln>
            <a:effectLst/>
          </p:spPr>
          <p:txBody>
            <a:bodyPr>
              <a:spAutoFit/>
            </a:bodyPr>
            <a:lstStyle/>
            <a:p>
              <a:pPr>
                <a:spcBef>
                  <a:spcPct val="50000"/>
                </a:spcBef>
                <a:defRPr/>
              </a:pPr>
              <a:r>
                <a:rPr lang="zh-CN" altLang="en-US" sz="1600" b="0" dirty="0">
                  <a:solidFill>
                    <a:schemeClr val="tx2">
                      <a:lumMod val="40000"/>
                      <a:lumOff val="60000"/>
                    </a:schemeClr>
                  </a:solidFill>
                  <a:latin typeface="宋体" pitchFamily="2" charset="-122"/>
                  <a:ea typeface="宋体" pitchFamily="2" charset="-122"/>
                </a:rPr>
                <a:t>◆</a:t>
              </a:r>
            </a:p>
          </p:txBody>
        </p:sp>
        <p:sp>
          <p:nvSpPr>
            <p:cNvPr id="91" name="Line 69"/>
            <p:cNvSpPr>
              <a:spLocks noChangeShapeType="1"/>
            </p:cNvSpPr>
            <p:nvPr/>
          </p:nvSpPr>
          <p:spPr bwMode="auto">
            <a:xfrm>
              <a:off x="1901" y="2604"/>
              <a:ext cx="0" cy="95"/>
            </a:xfrm>
            <a:prstGeom prst="line">
              <a:avLst/>
            </a:prstGeom>
            <a:grpFill/>
            <a:ln w="28575">
              <a:solidFill>
                <a:schemeClr val="accent1">
                  <a:lumMod val="25000"/>
                </a:schemeClr>
              </a:solidFill>
              <a:round/>
              <a:headEnd/>
              <a:tailEnd/>
            </a:ln>
            <a:effectLst/>
          </p:spPr>
          <p:txBody>
            <a:bodyPr/>
            <a:lstStyle/>
            <a:p>
              <a:pPr>
                <a:defRPr/>
              </a:pPr>
              <a:endParaRPr lang="zh-CN" altLang="en-US"/>
            </a:p>
          </p:txBody>
        </p:sp>
        <p:sp>
          <p:nvSpPr>
            <p:cNvPr id="92" name="Rectangle 70"/>
            <p:cNvSpPr>
              <a:spLocks noChangeArrowheads="1"/>
            </p:cNvSpPr>
            <p:nvPr/>
          </p:nvSpPr>
          <p:spPr bwMode="auto">
            <a:xfrm>
              <a:off x="719" y="2937"/>
              <a:ext cx="559" cy="190"/>
            </a:xfrm>
            <a:prstGeom prst="rect">
              <a:avLst/>
            </a:prstGeom>
            <a:grpFill/>
            <a:ln w="9525">
              <a:solidFill>
                <a:schemeClr val="accent1">
                  <a:lumMod val="25000"/>
                </a:schemeClr>
              </a:solidFill>
              <a:miter lim="800000"/>
              <a:headEnd/>
              <a:tailEnd/>
            </a:ln>
            <a:effectLst/>
          </p:spPr>
          <p:txBody>
            <a:bodyPr wrap="none" anchor="ctr"/>
            <a:lstStyle/>
            <a:p>
              <a:pPr algn="ctr">
                <a:defRPr/>
              </a:pPr>
              <a:r>
                <a:rPr lang="zh-CN" altLang="en-US" sz="1600">
                  <a:ea typeface="宋体" pitchFamily="2" charset="-122"/>
                </a:rPr>
                <a:t>监视器</a:t>
              </a:r>
            </a:p>
          </p:txBody>
        </p:sp>
        <p:sp>
          <p:nvSpPr>
            <p:cNvPr id="93" name="Rectangle 71"/>
            <p:cNvSpPr>
              <a:spLocks noChangeArrowheads="1"/>
            </p:cNvSpPr>
            <p:nvPr/>
          </p:nvSpPr>
          <p:spPr bwMode="auto">
            <a:xfrm>
              <a:off x="1329" y="2937"/>
              <a:ext cx="558" cy="190"/>
            </a:xfrm>
            <a:prstGeom prst="rect">
              <a:avLst/>
            </a:prstGeom>
            <a:grpFill/>
            <a:ln w="9525">
              <a:solidFill>
                <a:schemeClr val="accent1">
                  <a:lumMod val="25000"/>
                </a:schemeClr>
              </a:solidFill>
              <a:miter lim="800000"/>
              <a:headEnd/>
              <a:tailEnd/>
            </a:ln>
            <a:effectLst/>
          </p:spPr>
          <p:txBody>
            <a:bodyPr wrap="none" anchor="ctr"/>
            <a:lstStyle/>
            <a:p>
              <a:pPr algn="ctr">
                <a:defRPr/>
              </a:pPr>
              <a:r>
                <a:rPr lang="zh-CN" altLang="en-US" sz="1600" dirty="0">
                  <a:ea typeface="宋体" pitchFamily="2" charset="-122"/>
                </a:rPr>
                <a:t>主机箱</a:t>
              </a:r>
            </a:p>
          </p:txBody>
        </p:sp>
        <p:sp>
          <p:nvSpPr>
            <p:cNvPr id="94" name="Rectangle 72"/>
            <p:cNvSpPr>
              <a:spLocks noChangeArrowheads="1"/>
            </p:cNvSpPr>
            <p:nvPr/>
          </p:nvSpPr>
          <p:spPr bwMode="auto">
            <a:xfrm>
              <a:off x="1939" y="2937"/>
              <a:ext cx="559" cy="190"/>
            </a:xfrm>
            <a:prstGeom prst="rect">
              <a:avLst/>
            </a:prstGeom>
            <a:grpFill/>
            <a:ln w="9525">
              <a:solidFill>
                <a:schemeClr val="accent1">
                  <a:lumMod val="25000"/>
                </a:schemeClr>
              </a:solidFill>
              <a:miter lim="800000"/>
              <a:headEnd/>
              <a:tailEnd/>
            </a:ln>
            <a:effectLst/>
          </p:spPr>
          <p:txBody>
            <a:bodyPr wrap="none" anchor="ctr"/>
            <a:lstStyle/>
            <a:p>
              <a:pPr algn="ctr">
                <a:defRPr/>
              </a:pPr>
              <a:r>
                <a:rPr lang="zh-CN" altLang="en-US" sz="1600">
                  <a:ea typeface="宋体" pitchFamily="2" charset="-122"/>
                </a:rPr>
                <a:t>鼠标</a:t>
              </a:r>
            </a:p>
          </p:txBody>
        </p:sp>
        <p:sp>
          <p:nvSpPr>
            <p:cNvPr id="95" name="Rectangle 73"/>
            <p:cNvSpPr>
              <a:spLocks noChangeArrowheads="1"/>
            </p:cNvSpPr>
            <p:nvPr/>
          </p:nvSpPr>
          <p:spPr bwMode="auto">
            <a:xfrm>
              <a:off x="2548" y="2937"/>
              <a:ext cx="559" cy="190"/>
            </a:xfrm>
            <a:prstGeom prst="rect">
              <a:avLst/>
            </a:prstGeom>
            <a:grpFill/>
            <a:ln w="9525">
              <a:solidFill>
                <a:schemeClr val="accent1">
                  <a:lumMod val="25000"/>
                </a:schemeClr>
              </a:solidFill>
              <a:miter lim="800000"/>
              <a:headEnd/>
              <a:tailEnd/>
            </a:ln>
            <a:effectLst/>
          </p:spPr>
          <p:txBody>
            <a:bodyPr wrap="none" anchor="ctr"/>
            <a:lstStyle/>
            <a:p>
              <a:pPr algn="ctr">
                <a:defRPr/>
              </a:pPr>
              <a:r>
                <a:rPr lang="zh-CN" altLang="en-US" sz="1600">
                  <a:ea typeface="宋体" pitchFamily="2" charset="-122"/>
                </a:rPr>
                <a:t>键盘</a:t>
              </a:r>
            </a:p>
          </p:txBody>
        </p:sp>
        <p:sp>
          <p:nvSpPr>
            <p:cNvPr id="96" name="Line 74"/>
            <p:cNvSpPr>
              <a:spLocks noChangeShapeType="1"/>
            </p:cNvSpPr>
            <p:nvPr/>
          </p:nvSpPr>
          <p:spPr bwMode="auto">
            <a:xfrm>
              <a:off x="935" y="2699"/>
              <a:ext cx="1880" cy="0"/>
            </a:xfrm>
            <a:prstGeom prst="line">
              <a:avLst/>
            </a:prstGeom>
            <a:grpFill/>
            <a:ln w="28575">
              <a:solidFill>
                <a:schemeClr val="accent1">
                  <a:lumMod val="25000"/>
                </a:schemeClr>
              </a:solidFill>
              <a:round/>
              <a:headEnd/>
              <a:tailEnd/>
            </a:ln>
            <a:effectLst/>
          </p:spPr>
          <p:txBody>
            <a:bodyPr/>
            <a:lstStyle/>
            <a:p>
              <a:pPr>
                <a:defRPr/>
              </a:pPr>
              <a:endParaRPr lang="zh-CN" altLang="en-US"/>
            </a:p>
          </p:txBody>
        </p:sp>
        <p:sp>
          <p:nvSpPr>
            <p:cNvPr id="97" name="Line 75"/>
            <p:cNvSpPr>
              <a:spLocks noChangeShapeType="1"/>
            </p:cNvSpPr>
            <p:nvPr/>
          </p:nvSpPr>
          <p:spPr bwMode="auto">
            <a:xfrm>
              <a:off x="935" y="2699"/>
              <a:ext cx="0" cy="238"/>
            </a:xfrm>
            <a:prstGeom prst="line">
              <a:avLst/>
            </a:prstGeom>
            <a:grpFill/>
            <a:ln w="28575">
              <a:solidFill>
                <a:schemeClr val="accent1">
                  <a:lumMod val="25000"/>
                </a:schemeClr>
              </a:solidFill>
              <a:round/>
              <a:headEnd/>
              <a:tailEnd/>
            </a:ln>
            <a:effectLst/>
          </p:spPr>
          <p:txBody>
            <a:bodyPr/>
            <a:lstStyle/>
            <a:p>
              <a:pPr>
                <a:defRPr/>
              </a:pPr>
              <a:endParaRPr lang="zh-CN" altLang="en-US"/>
            </a:p>
          </p:txBody>
        </p:sp>
        <p:sp>
          <p:nvSpPr>
            <p:cNvPr id="98" name="Line 76"/>
            <p:cNvSpPr>
              <a:spLocks noChangeShapeType="1"/>
            </p:cNvSpPr>
            <p:nvPr/>
          </p:nvSpPr>
          <p:spPr bwMode="auto">
            <a:xfrm>
              <a:off x="1583" y="2699"/>
              <a:ext cx="0" cy="238"/>
            </a:xfrm>
            <a:prstGeom prst="line">
              <a:avLst/>
            </a:prstGeom>
            <a:grpFill/>
            <a:ln w="28575">
              <a:solidFill>
                <a:schemeClr val="accent1">
                  <a:lumMod val="25000"/>
                </a:schemeClr>
              </a:solidFill>
              <a:round/>
              <a:headEnd/>
              <a:tailEnd/>
            </a:ln>
            <a:effectLst/>
          </p:spPr>
          <p:txBody>
            <a:bodyPr/>
            <a:lstStyle/>
            <a:p>
              <a:pPr>
                <a:defRPr/>
              </a:pPr>
              <a:endParaRPr lang="zh-CN" altLang="en-US"/>
            </a:p>
          </p:txBody>
        </p:sp>
        <p:sp>
          <p:nvSpPr>
            <p:cNvPr id="99" name="Line 77"/>
            <p:cNvSpPr>
              <a:spLocks noChangeShapeType="1"/>
            </p:cNvSpPr>
            <p:nvPr/>
          </p:nvSpPr>
          <p:spPr bwMode="auto">
            <a:xfrm>
              <a:off x="2244" y="2699"/>
              <a:ext cx="0" cy="143"/>
            </a:xfrm>
            <a:prstGeom prst="line">
              <a:avLst/>
            </a:prstGeom>
            <a:grpFill/>
            <a:ln w="28575">
              <a:solidFill>
                <a:schemeClr val="accent1">
                  <a:lumMod val="25000"/>
                </a:schemeClr>
              </a:solidFill>
              <a:round/>
              <a:headEnd/>
              <a:tailEnd/>
            </a:ln>
            <a:effectLst/>
          </p:spPr>
          <p:txBody>
            <a:bodyPr/>
            <a:lstStyle/>
            <a:p>
              <a:pPr>
                <a:defRPr/>
              </a:pPr>
              <a:endParaRPr lang="zh-CN" altLang="en-US"/>
            </a:p>
          </p:txBody>
        </p:sp>
        <p:sp>
          <p:nvSpPr>
            <p:cNvPr id="100" name="Line 78"/>
            <p:cNvSpPr>
              <a:spLocks noChangeShapeType="1"/>
            </p:cNvSpPr>
            <p:nvPr/>
          </p:nvSpPr>
          <p:spPr bwMode="auto">
            <a:xfrm>
              <a:off x="2815" y="2699"/>
              <a:ext cx="0" cy="238"/>
            </a:xfrm>
            <a:prstGeom prst="line">
              <a:avLst/>
            </a:prstGeom>
            <a:grpFill/>
            <a:ln w="28575">
              <a:solidFill>
                <a:schemeClr val="accent1">
                  <a:lumMod val="25000"/>
                </a:schemeClr>
              </a:solidFill>
              <a:round/>
              <a:headEnd/>
              <a:tailEnd/>
            </a:ln>
            <a:effectLst/>
          </p:spPr>
          <p:txBody>
            <a:bodyPr/>
            <a:lstStyle/>
            <a:p>
              <a:pPr>
                <a:defRPr/>
              </a:pPr>
              <a:endParaRPr lang="zh-CN" altLang="en-US"/>
            </a:p>
          </p:txBody>
        </p:sp>
        <p:sp>
          <p:nvSpPr>
            <p:cNvPr id="101" name="Text Box 79"/>
            <p:cNvSpPr txBox="1">
              <a:spLocks noChangeArrowheads="1"/>
            </p:cNvSpPr>
            <p:nvPr/>
          </p:nvSpPr>
          <p:spPr bwMode="auto">
            <a:xfrm>
              <a:off x="824" y="2780"/>
              <a:ext cx="305" cy="212"/>
            </a:xfrm>
            <a:prstGeom prst="rect">
              <a:avLst/>
            </a:prstGeom>
            <a:noFill/>
            <a:ln w="9525">
              <a:noFill/>
              <a:miter lim="800000"/>
              <a:headEnd/>
              <a:tailEnd/>
            </a:ln>
            <a:effectLst/>
          </p:spPr>
          <p:txBody>
            <a:bodyPr>
              <a:spAutoFit/>
            </a:bodyPr>
            <a:lstStyle/>
            <a:p>
              <a:pPr>
                <a:spcBef>
                  <a:spcPct val="50000"/>
                </a:spcBef>
                <a:defRPr/>
              </a:pPr>
              <a:r>
                <a:rPr lang="zh-CN" altLang="en-US" sz="1600" b="0" dirty="0">
                  <a:solidFill>
                    <a:schemeClr val="tx1"/>
                  </a:solidFill>
                  <a:latin typeface="宋体" pitchFamily="2" charset="-122"/>
                  <a:ea typeface="宋体" pitchFamily="2" charset="-122"/>
                </a:rPr>
                <a:t>●</a:t>
              </a:r>
            </a:p>
          </p:txBody>
        </p:sp>
        <p:sp>
          <p:nvSpPr>
            <p:cNvPr id="102" name="Oval 80"/>
            <p:cNvSpPr>
              <a:spLocks noChangeArrowheads="1"/>
            </p:cNvSpPr>
            <p:nvPr/>
          </p:nvSpPr>
          <p:spPr bwMode="auto">
            <a:xfrm>
              <a:off x="2193" y="2830"/>
              <a:ext cx="101" cy="95"/>
            </a:xfrm>
            <a:prstGeom prst="ellipse">
              <a:avLst/>
            </a:prstGeom>
            <a:grpFill/>
            <a:ln w="28575">
              <a:solidFill>
                <a:schemeClr val="accent1">
                  <a:lumMod val="25000"/>
                </a:schemeClr>
              </a:solidFill>
              <a:round/>
              <a:headEnd/>
              <a:tailEnd/>
            </a:ln>
            <a:effectLst/>
          </p:spPr>
          <p:txBody>
            <a:bodyPr wrap="none" anchor="ctr"/>
            <a:lstStyle/>
            <a:p>
              <a:pPr algn="ctr">
                <a:defRPr/>
              </a:pPr>
              <a:endParaRPr lang="zh-CN" altLang="en-US"/>
            </a:p>
          </p:txBody>
        </p:sp>
        <p:sp>
          <p:nvSpPr>
            <p:cNvPr id="103" name="Text Box 81"/>
            <p:cNvSpPr txBox="1">
              <a:spLocks noChangeArrowheads="1"/>
            </p:cNvSpPr>
            <p:nvPr/>
          </p:nvSpPr>
          <p:spPr bwMode="auto">
            <a:xfrm>
              <a:off x="1483" y="3067"/>
              <a:ext cx="298" cy="212"/>
            </a:xfrm>
            <a:prstGeom prst="rect">
              <a:avLst/>
            </a:prstGeom>
            <a:noFill/>
            <a:ln w="9525">
              <a:noFill/>
              <a:miter lim="800000"/>
              <a:headEnd/>
              <a:tailEnd/>
            </a:ln>
            <a:effectLst/>
          </p:spPr>
          <p:txBody>
            <a:bodyPr>
              <a:spAutoFit/>
            </a:bodyPr>
            <a:lstStyle/>
            <a:p>
              <a:pPr>
                <a:spcBef>
                  <a:spcPct val="50000"/>
                </a:spcBef>
                <a:defRPr/>
              </a:pPr>
              <a:r>
                <a:rPr lang="zh-CN" altLang="en-US" sz="1600" b="0" dirty="0">
                  <a:solidFill>
                    <a:schemeClr val="tx2">
                      <a:lumMod val="40000"/>
                      <a:lumOff val="60000"/>
                    </a:schemeClr>
                  </a:solidFill>
                  <a:latin typeface="宋体" pitchFamily="2" charset="-122"/>
                  <a:ea typeface="宋体" pitchFamily="2" charset="-122"/>
                </a:rPr>
                <a:t>◆</a:t>
              </a:r>
            </a:p>
          </p:txBody>
        </p:sp>
        <p:sp>
          <p:nvSpPr>
            <p:cNvPr id="104" name="Line 82"/>
            <p:cNvSpPr>
              <a:spLocks noChangeShapeType="1"/>
            </p:cNvSpPr>
            <p:nvPr/>
          </p:nvSpPr>
          <p:spPr bwMode="auto">
            <a:xfrm>
              <a:off x="872" y="3329"/>
              <a:ext cx="1879" cy="0"/>
            </a:xfrm>
            <a:prstGeom prst="line">
              <a:avLst/>
            </a:prstGeom>
            <a:grpFill/>
            <a:ln w="28575">
              <a:solidFill>
                <a:schemeClr val="accent1">
                  <a:lumMod val="25000"/>
                </a:schemeClr>
              </a:solidFill>
              <a:round/>
              <a:headEnd/>
              <a:tailEnd/>
            </a:ln>
            <a:effectLst/>
          </p:spPr>
          <p:txBody>
            <a:bodyPr/>
            <a:lstStyle/>
            <a:p>
              <a:pPr>
                <a:defRPr/>
              </a:pPr>
              <a:endParaRPr lang="zh-CN" altLang="en-US"/>
            </a:p>
          </p:txBody>
        </p:sp>
        <p:sp>
          <p:nvSpPr>
            <p:cNvPr id="105" name="Line 83"/>
            <p:cNvSpPr>
              <a:spLocks noChangeShapeType="1"/>
            </p:cNvSpPr>
            <p:nvPr/>
          </p:nvSpPr>
          <p:spPr bwMode="auto">
            <a:xfrm>
              <a:off x="872" y="3329"/>
              <a:ext cx="0" cy="238"/>
            </a:xfrm>
            <a:prstGeom prst="line">
              <a:avLst/>
            </a:prstGeom>
            <a:grpFill/>
            <a:ln w="28575">
              <a:solidFill>
                <a:schemeClr val="accent1">
                  <a:lumMod val="25000"/>
                </a:schemeClr>
              </a:solidFill>
              <a:round/>
              <a:headEnd/>
              <a:tailEnd/>
            </a:ln>
            <a:effectLst/>
          </p:spPr>
          <p:txBody>
            <a:bodyPr/>
            <a:lstStyle/>
            <a:p>
              <a:pPr>
                <a:defRPr/>
              </a:pPr>
              <a:endParaRPr lang="zh-CN" altLang="en-US"/>
            </a:p>
          </p:txBody>
        </p:sp>
        <p:sp>
          <p:nvSpPr>
            <p:cNvPr id="106" name="Line 84"/>
            <p:cNvSpPr>
              <a:spLocks noChangeShapeType="1"/>
            </p:cNvSpPr>
            <p:nvPr/>
          </p:nvSpPr>
          <p:spPr bwMode="auto">
            <a:xfrm>
              <a:off x="1520" y="3329"/>
              <a:ext cx="0" cy="238"/>
            </a:xfrm>
            <a:prstGeom prst="line">
              <a:avLst/>
            </a:prstGeom>
            <a:grpFill/>
            <a:ln w="28575">
              <a:solidFill>
                <a:schemeClr val="accent1">
                  <a:lumMod val="25000"/>
                </a:schemeClr>
              </a:solidFill>
              <a:round/>
              <a:headEnd/>
              <a:tailEnd/>
            </a:ln>
            <a:effectLst/>
          </p:spPr>
          <p:txBody>
            <a:bodyPr/>
            <a:lstStyle/>
            <a:p>
              <a:pPr>
                <a:defRPr/>
              </a:pPr>
              <a:endParaRPr lang="zh-CN" altLang="en-US"/>
            </a:p>
          </p:txBody>
        </p:sp>
        <p:sp>
          <p:nvSpPr>
            <p:cNvPr id="107" name="Line 85"/>
            <p:cNvSpPr>
              <a:spLocks noChangeShapeType="1"/>
            </p:cNvSpPr>
            <p:nvPr/>
          </p:nvSpPr>
          <p:spPr bwMode="auto">
            <a:xfrm>
              <a:off x="2751" y="3329"/>
              <a:ext cx="0" cy="119"/>
            </a:xfrm>
            <a:prstGeom prst="line">
              <a:avLst/>
            </a:prstGeom>
            <a:grpFill/>
            <a:ln w="28575">
              <a:solidFill>
                <a:schemeClr val="accent1">
                  <a:lumMod val="25000"/>
                </a:schemeClr>
              </a:solidFill>
              <a:round/>
              <a:headEnd/>
              <a:tailEnd/>
            </a:ln>
            <a:effectLst/>
          </p:spPr>
          <p:txBody>
            <a:bodyPr/>
            <a:lstStyle/>
            <a:p>
              <a:pPr>
                <a:defRPr/>
              </a:pPr>
              <a:endParaRPr lang="zh-CN" altLang="en-US"/>
            </a:p>
          </p:txBody>
        </p:sp>
        <p:sp>
          <p:nvSpPr>
            <p:cNvPr id="108" name="Line 86"/>
            <p:cNvSpPr>
              <a:spLocks noChangeShapeType="1"/>
            </p:cNvSpPr>
            <p:nvPr/>
          </p:nvSpPr>
          <p:spPr bwMode="auto">
            <a:xfrm>
              <a:off x="2142" y="3329"/>
              <a:ext cx="0" cy="238"/>
            </a:xfrm>
            <a:prstGeom prst="line">
              <a:avLst/>
            </a:prstGeom>
            <a:grpFill/>
            <a:ln w="28575">
              <a:solidFill>
                <a:schemeClr val="accent1">
                  <a:lumMod val="25000"/>
                </a:schemeClr>
              </a:solidFill>
              <a:round/>
              <a:headEnd/>
              <a:tailEnd/>
            </a:ln>
            <a:effectLst/>
          </p:spPr>
          <p:txBody>
            <a:bodyPr/>
            <a:lstStyle/>
            <a:p>
              <a:pPr>
                <a:defRPr/>
              </a:pPr>
              <a:endParaRPr lang="zh-CN" altLang="en-US"/>
            </a:p>
          </p:txBody>
        </p:sp>
        <p:sp>
          <p:nvSpPr>
            <p:cNvPr id="109" name="Oval 87"/>
            <p:cNvSpPr>
              <a:spLocks noChangeArrowheads="1"/>
            </p:cNvSpPr>
            <p:nvPr/>
          </p:nvSpPr>
          <p:spPr bwMode="auto">
            <a:xfrm>
              <a:off x="2700" y="3451"/>
              <a:ext cx="102" cy="95"/>
            </a:xfrm>
            <a:prstGeom prst="ellipse">
              <a:avLst/>
            </a:prstGeom>
            <a:grpFill/>
            <a:ln w="19050">
              <a:solidFill>
                <a:schemeClr val="accent1">
                  <a:lumMod val="25000"/>
                </a:schemeClr>
              </a:solidFill>
              <a:round/>
              <a:headEnd/>
              <a:tailEnd/>
            </a:ln>
            <a:effectLst/>
          </p:spPr>
          <p:txBody>
            <a:bodyPr wrap="none" anchor="ctr"/>
            <a:lstStyle/>
            <a:p>
              <a:pPr>
                <a:defRPr/>
              </a:pPr>
              <a:endParaRPr lang="zh-CN" altLang="en-US"/>
            </a:p>
          </p:txBody>
        </p:sp>
        <p:sp>
          <p:nvSpPr>
            <p:cNvPr id="110" name="Oval 88"/>
            <p:cNvSpPr>
              <a:spLocks noChangeArrowheads="1"/>
            </p:cNvSpPr>
            <p:nvPr/>
          </p:nvSpPr>
          <p:spPr bwMode="auto">
            <a:xfrm>
              <a:off x="2091" y="3451"/>
              <a:ext cx="102" cy="95"/>
            </a:xfrm>
            <a:prstGeom prst="ellipse">
              <a:avLst/>
            </a:prstGeom>
            <a:solidFill>
              <a:schemeClr val="tx1"/>
            </a:solidFill>
            <a:ln w="9525">
              <a:solidFill>
                <a:schemeClr val="accent1">
                  <a:lumMod val="25000"/>
                </a:schemeClr>
              </a:solidFill>
              <a:round/>
              <a:headEnd/>
              <a:tailEnd/>
            </a:ln>
            <a:effectLst/>
          </p:spPr>
          <p:txBody>
            <a:bodyPr wrap="none" anchor="ctr"/>
            <a:lstStyle/>
            <a:p>
              <a:pPr algn="ctr">
                <a:defRPr/>
              </a:pPr>
              <a:endParaRPr lang="zh-CN" altLang="en-US" dirty="0"/>
            </a:p>
          </p:txBody>
        </p:sp>
        <p:grpSp>
          <p:nvGrpSpPr>
            <p:cNvPr id="111" name="Group 89"/>
            <p:cNvGrpSpPr>
              <a:grpSpLocks/>
            </p:cNvGrpSpPr>
            <p:nvPr/>
          </p:nvGrpSpPr>
          <p:grpSpPr bwMode="auto">
            <a:xfrm>
              <a:off x="567" y="3558"/>
              <a:ext cx="2502" cy="190"/>
              <a:chOff x="3264" y="3600"/>
              <a:chExt cx="2364" cy="192"/>
            </a:xfrm>
            <a:grpFill/>
          </p:grpSpPr>
          <p:sp>
            <p:nvSpPr>
              <p:cNvPr id="113" name="Rectangle 90"/>
              <p:cNvSpPr>
                <a:spLocks noChangeArrowheads="1"/>
              </p:cNvSpPr>
              <p:nvPr/>
            </p:nvSpPr>
            <p:spPr bwMode="auto">
              <a:xfrm>
                <a:off x="3264" y="3600"/>
                <a:ext cx="528" cy="192"/>
              </a:xfrm>
              <a:prstGeom prst="rect">
                <a:avLst/>
              </a:prstGeom>
              <a:grpFill/>
              <a:ln w="9525">
                <a:solidFill>
                  <a:schemeClr val="accent1">
                    <a:lumMod val="25000"/>
                  </a:schemeClr>
                </a:solidFill>
                <a:miter lim="800000"/>
                <a:headEnd/>
                <a:tailEnd/>
              </a:ln>
              <a:effectLst/>
            </p:spPr>
            <p:txBody>
              <a:bodyPr wrap="none" anchor="ctr"/>
              <a:lstStyle/>
              <a:p>
                <a:pPr algn="ctr">
                  <a:defRPr/>
                </a:pPr>
                <a:r>
                  <a:rPr lang="zh-CN" altLang="en-US" sz="1600">
                    <a:ea typeface="宋体" pitchFamily="2" charset="-122"/>
                  </a:rPr>
                  <a:t>底架</a:t>
                </a:r>
              </a:p>
            </p:txBody>
          </p:sp>
          <p:sp>
            <p:nvSpPr>
              <p:cNvPr id="114" name="Rectangle 91"/>
              <p:cNvSpPr>
                <a:spLocks noChangeArrowheads="1"/>
              </p:cNvSpPr>
              <p:nvPr/>
            </p:nvSpPr>
            <p:spPr bwMode="auto">
              <a:xfrm>
                <a:off x="3864" y="3600"/>
                <a:ext cx="528" cy="192"/>
              </a:xfrm>
              <a:prstGeom prst="rect">
                <a:avLst/>
              </a:prstGeom>
              <a:grpFill/>
              <a:ln w="9525">
                <a:solidFill>
                  <a:schemeClr val="accent1">
                    <a:lumMod val="25000"/>
                  </a:schemeClr>
                </a:solidFill>
                <a:miter lim="800000"/>
                <a:headEnd/>
                <a:tailEnd/>
              </a:ln>
              <a:effectLst/>
            </p:spPr>
            <p:txBody>
              <a:bodyPr wrap="none" anchor="ctr"/>
              <a:lstStyle/>
              <a:p>
                <a:pPr algn="ctr">
                  <a:defRPr/>
                </a:pPr>
                <a:r>
                  <a:rPr lang="en-US" altLang="zh-CN" sz="1600">
                    <a:ea typeface="宋体" pitchFamily="2" charset="-122"/>
                  </a:rPr>
                  <a:t>CPU</a:t>
                </a:r>
              </a:p>
            </p:txBody>
          </p:sp>
          <p:sp>
            <p:nvSpPr>
              <p:cNvPr id="115" name="Rectangle 92"/>
              <p:cNvSpPr>
                <a:spLocks noChangeArrowheads="1"/>
              </p:cNvSpPr>
              <p:nvPr/>
            </p:nvSpPr>
            <p:spPr bwMode="auto">
              <a:xfrm>
                <a:off x="4464" y="3600"/>
                <a:ext cx="576" cy="192"/>
              </a:xfrm>
              <a:prstGeom prst="rect">
                <a:avLst/>
              </a:prstGeom>
              <a:grpFill/>
              <a:ln w="9525">
                <a:solidFill>
                  <a:schemeClr val="accent1">
                    <a:lumMod val="25000"/>
                  </a:schemeClr>
                </a:solidFill>
                <a:miter lim="800000"/>
                <a:headEnd/>
                <a:tailEnd/>
              </a:ln>
              <a:effectLst/>
            </p:spPr>
            <p:txBody>
              <a:bodyPr wrap="none" anchor="ctr"/>
              <a:lstStyle/>
              <a:p>
                <a:pPr algn="ctr">
                  <a:defRPr/>
                </a:pPr>
                <a:r>
                  <a:rPr lang="en-US" altLang="zh-CN" sz="1600">
                    <a:ea typeface="宋体" pitchFamily="2" charset="-122"/>
                  </a:rPr>
                  <a:t>RAM</a:t>
                </a:r>
              </a:p>
            </p:txBody>
          </p:sp>
          <p:sp>
            <p:nvSpPr>
              <p:cNvPr id="116" name="Rectangle 93"/>
              <p:cNvSpPr>
                <a:spLocks noChangeArrowheads="1"/>
              </p:cNvSpPr>
              <p:nvPr/>
            </p:nvSpPr>
            <p:spPr bwMode="auto">
              <a:xfrm>
                <a:off x="5100" y="3600"/>
                <a:ext cx="528" cy="192"/>
              </a:xfrm>
              <a:prstGeom prst="rect">
                <a:avLst/>
              </a:prstGeom>
              <a:grpFill/>
              <a:ln w="9525">
                <a:solidFill>
                  <a:schemeClr val="accent1">
                    <a:lumMod val="25000"/>
                  </a:schemeClr>
                </a:solidFill>
                <a:miter lim="800000"/>
                <a:headEnd/>
                <a:tailEnd/>
              </a:ln>
              <a:effectLst/>
            </p:spPr>
            <p:txBody>
              <a:bodyPr wrap="none" anchor="ctr"/>
              <a:lstStyle/>
              <a:p>
                <a:pPr algn="ctr">
                  <a:defRPr/>
                </a:pPr>
                <a:r>
                  <a:rPr lang="zh-CN" altLang="en-US" sz="1600">
                    <a:ea typeface="宋体" pitchFamily="2" charset="-122"/>
                  </a:rPr>
                  <a:t>风扇</a:t>
                </a:r>
              </a:p>
            </p:txBody>
          </p:sp>
        </p:grpSp>
        <p:sp>
          <p:nvSpPr>
            <p:cNvPr id="112" name="Line 94"/>
            <p:cNvSpPr>
              <a:spLocks noChangeShapeType="1"/>
            </p:cNvSpPr>
            <p:nvPr/>
          </p:nvSpPr>
          <p:spPr bwMode="auto">
            <a:xfrm>
              <a:off x="1604" y="3189"/>
              <a:ext cx="0" cy="143"/>
            </a:xfrm>
            <a:prstGeom prst="line">
              <a:avLst/>
            </a:prstGeom>
            <a:grpFill/>
            <a:ln w="28575">
              <a:solidFill>
                <a:schemeClr val="accent1">
                  <a:lumMod val="25000"/>
                </a:schemeClr>
              </a:solidFill>
              <a:round/>
              <a:headEnd/>
              <a:tailEnd/>
            </a:ln>
            <a:effectLst/>
          </p:spPr>
          <p:txBody>
            <a:bodyPr/>
            <a:lstStyle/>
            <a:p>
              <a:pPr>
                <a:defRPr/>
              </a:pPr>
              <a:endParaRPr lang="zh-CN" altLang="en-US"/>
            </a:p>
          </p:txBody>
        </p:sp>
      </p:grpSp>
      <p:grpSp>
        <p:nvGrpSpPr>
          <p:cNvPr id="117" name="Group 60"/>
          <p:cNvGrpSpPr>
            <a:grpSpLocks/>
          </p:cNvGrpSpPr>
          <p:nvPr/>
        </p:nvGrpSpPr>
        <p:grpSpPr bwMode="auto">
          <a:xfrm>
            <a:off x="5200586" y="3123520"/>
            <a:ext cx="2689225" cy="609600"/>
            <a:chOff x="2871" y="909"/>
            <a:chExt cx="1694" cy="384"/>
          </a:xfrm>
          <a:solidFill>
            <a:schemeClr val="accent1">
              <a:lumMod val="90000"/>
            </a:schemeClr>
          </a:solidFill>
        </p:grpSpPr>
        <p:sp>
          <p:nvSpPr>
            <p:cNvPr id="118" name="Rectangle 61"/>
            <p:cNvSpPr>
              <a:spLocks noChangeArrowheads="1"/>
            </p:cNvSpPr>
            <p:nvPr/>
          </p:nvSpPr>
          <p:spPr bwMode="auto">
            <a:xfrm>
              <a:off x="2871" y="909"/>
              <a:ext cx="510" cy="384"/>
            </a:xfrm>
            <a:prstGeom prst="rect">
              <a:avLst/>
            </a:prstGeom>
            <a:grpFill/>
            <a:ln w="9525">
              <a:solidFill>
                <a:schemeClr val="tx1"/>
              </a:solidFill>
              <a:miter lim="800000"/>
              <a:headEnd/>
              <a:tailEnd/>
            </a:ln>
            <a:effectLst/>
          </p:spPr>
          <p:txBody>
            <a:bodyPr wrap="none" anchor="ctr"/>
            <a:lstStyle/>
            <a:p>
              <a:pPr algn="ctr">
                <a:defRPr/>
              </a:pPr>
              <a:r>
                <a:rPr lang="zh-CN" altLang="en-US" sz="1800" dirty="0">
                  <a:latin typeface="宋体" pitchFamily="2" charset="-122"/>
                  <a:ea typeface="宋体" pitchFamily="2" charset="-122"/>
                </a:rPr>
                <a:t>段落</a:t>
              </a:r>
            </a:p>
          </p:txBody>
        </p:sp>
        <p:sp>
          <p:nvSpPr>
            <p:cNvPr id="119" name="Rectangle 62"/>
            <p:cNvSpPr>
              <a:spLocks noChangeArrowheads="1"/>
            </p:cNvSpPr>
            <p:nvPr/>
          </p:nvSpPr>
          <p:spPr bwMode="auto">
            <a:xfrm>
              <a:off x="4055" y="909"/>
              <a:ext cx="510" cy="384"/>
            </a:xfrm>
            <a:prstGeom prst="rect">
              <a:avLst/>
            </a:prstGeom>
            <a:grpFill/>
            <a:ln w="9525">
              <a:solidFill>
                <a:schemeClr val="tx1"/>
              </a:solidFill>
              <a:miter lim="800000"/>
              <a:headEnd/>
              <a:tailEnd/>
            </a:ln>
            <a:effectLst/>
          </p:spPr>
          <p:txBody>
            <a:bodyPr wrap="none" anchor="ctr"/>
            <a:lstStyle/>
            <a:p>
              <a:pPr algn="ctr">
                <a:defRPr/>
              </a:pPr>
              <a:r>
                <a:rPr lang="zh-CN" altLang="en-US" sz="1800" dirty="0">
                  <a:latin typeface="宋体" pitchFamily="2" charset="-122"/>
                  <a:ea typeface="宋体" pitchFamily="2" charset="-122"/>
                </a:rPr>
                <a:t>句子</a:t>
              </a:r>
            </a:p>
          </p:txBody>
        </p:sp>
        <p:sp>
          <p:nvSpPr>
            <p:cNvPr id="120" name="Line 63"/>
            <p:cNvSpPr>
              <a:spLocks noChangeShapeType="1"/>
            </p:cNvSpPr>
            <p:nvPr/>
          </p:nvSpPr>
          <p:spPr bwMode="auto">
            <a:xfrm flipV="1">
              <a:off x="3456" y="1152"/>
              <a:ext cx="528" cy="0"/>
            </a:xfrm>
            <a:prstGeom prst="line">
              <a:avLst/>
            </a:prstGeom>
            <a:grpFill/>
            <a:ln w="28575">
              <a:solidFill>
                <a:schemeClr val="accent1">
                  <a:lumMod val="50000"/>
                </a:schemeClr>
              </a:solidFill>
              <a:round/>
              <a:headEnd/>
              <a:tailEnd/>
            </a:ln>
            <a:effectLst/>
          </p:spPr>
          <p:txBody>
            <a:bodyPr wrap="none"/>
            <a:lstStyle/>
            <a:p>
              <a:pPr>
                <a:defRPr/>
              </a:pPr>
              <a:endParaRPr lang="zh-CN" altLang="en-US"/>
            </a:p>
          </p:txBody>
        </p:sp>
        <p:sp>
          <p:nvSpPr>
            <p:cNvPr id="121" name="Text Box 64"/>
            <p:cNvSpPr txBox="1">
              <a:spLocks noChangeArrowheads="1"/>
            </p:cNvSpPr>
            <p:nvPr/>
          </p:nvSpPr>
          <p:spPr bwMode="auto">
            <a:xfrm>
              <a:off x="3322" y="1033"/>
              <a:ext cx="330" cy="231"/>
            </a:xfrm>
            <a:prstGeom prst="rect">
              <a:avLst/>
            </a:prstGeom>
            <a:noFill/>
            <a:ln w="9525">
              <a:noFill/>
              <a:miter lim="800000"/>
              <a:headEnd/>
              <a:tailEnd/>
            </a:ln>
            <a:effectLst/>
          </p:spPr>
          <p:txBody>
            <a:bodyPr>
              <a:spAutoFit/>
            </a:bodyPr>
            <a:lstStyle/>
            <a:p>
              <a:pPr>
                <a:spcBef>
                  <a:spcPct val="50000"/>
                </a:spcBef>
                <a:defRPr/>
              </a:pPr>
              <a:r>
                <a:rPr lang="zh-CN" altLang="en-US" sz="1800" b="0" dirty="0">
                  <a:solidFill>
                    <a:schemeClr val="tx2">
                      <a:lumMod val="40000"/>
                      <a:lumOff val="60000"/>
                    </a:schemeClr>
                  </a:solidFill>
                  <a:latin typeface="宋体" pitchFamily="2" charset="-122"/>
                  <a:ea typeface="宋体" pitchFamily="2" charset="-122"/>
                </a:rPr>
                <a:t>◆</a:t>
              </a:r>
            </a:p>
          </p:txBody>
        </p:sp>
        <p:sp>
          <p:nvSpPr>
            <p:cNvPr id="122" name="Rectangle 65"/>
            <p:cNvSpPr>
              <a:spLocks noChangeArrowheads="1"/>
            </p:cNvSpPr>
            <p:nvPr/>
          </p:nvSpPr>
          <p:spPr bwMode="auto">
            <a:xfrm>
              <a:off x="3876" y="1022"/>
              <a:ext cx="293" cy="232"/>
            </a:xfrm>
            <a:prstGeom prst="rect">
              <a:avLst/>
            </a:prstGeom>
            <a:noFill/>
            <a:ln w="9525">
              <a:noFill/>
              <a:miter lim="800000"/>
              <a:headEnd/>
              <a:tailEnd/>
            </a:ln>
            <a:effectLst/>
          </p:spPr>
          <p:txBody>
            <a:bodyPr>
              <a:spAutoFit/>
            </a:bodyPr>
            <a:lstStyle/>
            <a:p>
              <a:pPr>
                <a:defRPr/>
              </a:pPr>
              <a:r>
                <a:rPr lang="zh-CN" altLang="en-US" sz="1800" b="0" dirty="0">
                  <a:solidFill>
                    <a:schemeClr val="tx2">
                      <a:lumMod val="40000"/>
                      <a:lumOff val="60000"/>
                    </a:schemeClr>
                  </a:solidFill>
                  <a:latin typeface="宋体" pitchFamily="2" charset="-122"/>
                  <a:ea typeface="宋体" pitchFamily="2" charset="-122"/>
                </a:rPr>
                <a:t>●</a:t>
              </a:r>
            </a:p>
          </p:txBody>
        </p:sp>
      </p:grpSp>
      <p:sp>
        <p:nvSpPr>
          <p:cNvPr id="67" name="内容占位符 2"/>
          <p:cNvSpPr>
            <a:spLocks noGrp="1"/>
          </p:cNvSpPr>
          <p:nvPr>
            <p:ph idx="1"/>
          </p:nvPr>
        </p:nvSpPr>
        <p:spPr>
          <a:xfrm>
            <a:off x="506046" y="1221024"/>
            <a:ext cx="7772400" cy="500474"/>
          </a:xfrm>
        </p:spPr>
        <p:txBody>
          <a:bodyPr>
            <a:normAutofit/>
          </a:bodyPr>
          <a:lstStyle/>
          <a:p>
            <a:pPr marL="0" indent="0">
              <a:buNone/>
            </a:pPr>
            <a:r>
              <a:rPr lang="zh-CN" altLang="en-US" sz="2400" dirty="0">
                <a:solidFill>
                  <a:srgbClr val="0070C0"/>
                </a:solidFill>
              </a:rPr>
              <a:t>（五）对象模型技术（</a:t>
            </a:r>
            <a:r>
              <a:rPr lang="en-US" altLang="zh-CN" sz="2400" dirty="0">
                <a:solidFill>
                  <a:srgbClr val="0070C0"/>
                </a:solidFill>
              </a:rPr>
              <a:t>OMT</a:t>
            </a:r>
            <a:r>
              <a:rPr lang="zh-CN" altLang="en-US" sz="2400" dirty="0">
                <a:solidFill>
                  <a:srgbClr val="0070C0"/>
                </a:solidFill>
              </a:rPr>
              <a:t>）</a:t>
            </a:r>
          </a:p>
          <a:p>
            <a:pPr marL="0" indent="0">
              <a:buNone/>
            </a:pPr>
            <a:endParaRPr lang="zh-CN" altLang="en-US" sz="2400" dirty="0">
              <a:solidFill>
                <a:srgbClr val="0070C0"/>
              </a:solidFill>
            </a:endParaRPr>
          </a:p>
        </p:txBody>
      </p:sp>
      <p:sp>
        <p:nvSpPr>
          <p:cNvPr id="68" name="标题 1"/>
          <p:cNvSpPr>
            <a:spLocks noGrp="1"/>
          </p:cNvSpPr>
          <p:nvPr>
            <p:ph type="title"/>
          </p:nvPr>
        </p:nvSpPr>
        <p:spPr>
          <a:xfrm>
            <a:off x="777509" y="317559"/>
            <a:ext cx="7772400" cy="711122"/>
          </a:xfrm>
        </p:spPr>
        <p:txBody>
          <a:bodyPr/>
          <a:lstStyle/>
          <a:p>
            <a:r>
              <a:rPr lang="zh-CN" altLang="en-US" dirty="0"/>
              <a:t>六、软件方法简介</a:t>
            </a:r>
          </a:p>
        </p:txBody>
      </p:sp>
    </p:spTree>
    <p:extLst>
      <p:ext uri="{BB962C8B-B14F-4D97-AF65-F5344CB8AC3E}">
        <p14:creationId xmlns:p14="http://schemas.microsoft.com/office/powerpoint/2010/main" val="753695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wipe(up)">
                                      <p:cBhvr>
                                        <p:cTn id="15" dur="10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88"/>
                                        </p:tgtEl>
                                        <p:attrNameLst>
                                          <p:attrName>style.visibility</p:attrName>
                                        </p:attrNameLst>
                                      </p:cBhvr>
                                      <p:to>
                                        <p:strVal val="visible"/>
                                      </p:to>
                                    </p:set>
                                    <p:animEffect transition="in" filter="wipe(up)">
                                      <p:cBhvr>
                                        <p:cTn id="20" dur="500"/>
                                        <p:tgtEl>
                                          <p:spTgt spid="88"/>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17"/>
                                        </p:tgtEl>
                                        <p:attrNameLst>
                                          <p:attrName>style.visibility</p:attrName>
                                        </p:attrNameLst>
                                      </p:cBhvr>
                                      <p:to>
                                        <p:strVal val="visible"/>
                                      </p:to>
                                    </p:set>
                                    <p:animEffect transition="in" filter="wipe(left)">
                                      <p:cBhvr>
                                        <p:cTn id="25" dur="10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stretch>
            <a:fillRect/>
          </a:stretch>
        </p:blipFill>
        <p:spPr>
          <a:xfrm>
            <a:off x="517294" y="1461911"/>
            <a:ext cx="4924599" cy="5214622"/>
          </a:xfrm>
          <a:prstGeom prst="rect">
            <a:avLst/>
          </a:prstGeom>
          <a:effectLst>
            <a:softEdge rad="76200"/>
          </a:effectLst>
        </p:spPr>
      </p:pic>
      <p:sp>
        <p:nvSpPr>
          <p:cNvPr id="7" name="矩形 6"/>
          <p:cNvSpPr/>
          <p:nvPr/>
        </p:nvSpPr>
        <p:spPr>
          <a:xfrm>
            <a:off x="6260124" y="3220330"/>
            <a:ext cx="2840892" cy="646331"/>
          </a:xfrm>
          <a:prstGeom prst="rect">
            <a:avLst/>
          </a:prstGeom>
        </p:spPr>
        <p:txBody>
          <a:bodyPr wrap="square">
            <a:spAutoFit/>
          </a:bodyPr>
          <a:lstStyle/>
          <a:p>
            <a:r>
              <a:rPr lang="zh-CN" altLang="en-US" dirty="0"/>
              <a:t>布鲁克斯</a:t>
            </a:r>
            <a:r>
              <a:rPr lang="en-US" altLang="zh-CN" dirty="0"/>
              <a:t>(</a:t>
            </a:r>
            <a:r>
              <a:rPr lang="en-US" altLang="zh-CN" dirty="0" err="1"/>
              <a:t>FrederickP.Brooks.Jr</a:t>
            </a:r>
            <a:r>
              <a:rPr lang="en-US" altLang="zh-CN" dirty="0"/>
              <a:t>.) </a:t>
            </a:r>
            <a:endParaRPr lang="zh-CN" altLang="en-US" dirty="0"/>
          </a:p>
        </p:txBody>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8858" y="3866661"/>
            <a:ext cx="2950163" cy="2212622"/>
          </a:xfrm>
          <a:prstGeom prst="rect">
            <a:avLst/>
          </a:prstGeom>
          <a:effectLst>
            <a:softEdge rad="101600"/>
          </a:effectLst>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75308" y="1051431"/>
            <a:ext cx="1525708" cy="2168899"/>
          </a:xfrm>
          <a:prstGeom prst="rect">
            <a:avLst/>
          </a:prstGeom>
          <a:effectLst>
            <a:softEdge rad="38100"/>
          </a:effectLst>
        </p:spPr>
      </p:pic>
      <p:pic>
        <p:nvPicPr>
          <p:cNvPr id="10" name="图片 9"/>
          <p:cNvPicPr>
            <a:picLocks noChangeAspect="1"/>
          </p:cNvPicPr>
          <p:nvPr/>
        </p:nvPicPr>
        <p:blipFill>
          <a:blip r:embed="rId5"/>
          <a:stretch>
            <a:fillRect/>
          </a:stretch>
        </p:blipFill>
        <p:spPr>
          <a:xfrm>
            <a:off x="5953536" y="1007707"/>
            <a:ext cx="1514064" cy="2277979"/>
          </a:xfrm>
          <a:prstGeom prst="rect">
            <a:avLst/>
          </a:prstGeom>
          <a:effectLst>
            <a:softEdge rad="63500"/>
          </a:effectLst>
        </p:spPr>
      </p:pic>
      <p:sp>
        <p:nvSpPr>
          <p:cNvPr id="12" name="矩形 11"/>
          <p:cNvSpPr/>
          <p:nvPr/>
        </p:nvSpPr>
        <p:spPr>
          <a:xfrm>
            <a:off x="517294" y="926380"/>
            <a:ext cx="3845925" cy="535531"/>
          </a:xfrm>
          <a:prstGeom prst="rect">
            <a:avLst/>
          </a:prstGeom>
        </p:spPr>
        <p:txBody>
          <a:bodyPr wrap="none">
            <a:spAutoFit/>
          </a:bodyPr>
          <a:lstStyle/>
          <a:p>
            <a:pPr>
              <a:lnSpc>
                <a:spcPct val="120000"/>
              </a:lnSpc>
            </a:pPr>
            <a:r>
              <a:rPr lang="en-US" altLang="zh-CN" sz="2400" dirty="0">
                <a:solidFill>
                  <a:srgbClr val="7030A0"/>
                </a:solidFill>
              </a:rPr>
              <a:t>3.</a:t>
            </a:r>
            <a:r>
              <a:rPr lang="zh-CN" altLang="en-US" sz="2400" dirty="0">
                <a:solidFill>
                  <a:srgbClr val="7030A0"/>
                </a:solidFill>
              </a:rPr>
              <a:t>布鲁克斯评“巴比伦塔”</a:t>
            </a:r>
            <a:endParaRPr lang="en-US" altLang="zh-CN" sz="2400" dirty="0">
              <a:solidFill>
                <a:srgbClr val="7030A0"/>
              </a:solidFill>
            </a:endParaRPr>
          </a:p>
        </p:txBody>
      </p:sp>
      <p:sp>
        <p:nvSpPr>
          <p:cNvPr id="13" name="标题 1"/>
          <p:cNvSpPr>
            <a:spLocks noGrp="1"/>
          </p:cNvSpPr>
          <p:nvPr>
            <p:ph type="title"/>
          </p:nvPr>
        </p:nvSpPr>
        <p:spPr>
          <a:xfrm>
            <a:off x="741371" y="215258"/>
            <a:ext cx="7772400" cy="711122"/>
          </a:xfrm>
        </p:spPr>
        <p:txBody>
          <a:bodyPr>
            <a:normAutofit/>
          </a:bodyPr>
          <a:lstStyle/>
          <a:p>
            <a:r>
              <a:rPr lang="zh-CN" altLang="en-US" dirty="0"/>
              <a:t>二、</a:t>
            </a:r>
            <a:r>
              <a:rPr lang="zh-CN" altLang="en-US" sz="4400" dirty="0">
                <a:solidFill>
                  <a:srgbClr val="0070C0"/>
                </a:solidFill>
              </a:rPr>
              <a:t>软件为什么需要设计</a:t>
            </a:r>
            <a:endParaRPr lang="zh-CN" altLang="en-US" dirty="0"/>
          </a:p>
        </p:txBody>
      </p:sp>
      <p:sp>
        <p:nvSpPr>
          <p:cNvPr id="2" name="矩形: 圆角 1">
            <a:extLst>
              <a:ext uri="{FF2B5EF4-FFF2-40B4-BE49-F238E27FC236}">
                <a16:creationId xmlns:a16="http://schemas.microsoft.com/office/drawing/2014/main" id="{2F363B71-7F32-4C16-8D2D-CE6C83EADA07}"/>
              </a:ext>
            </a:extLst>
          </p:cNvPr>
          <p:cNvSpPr/>
          <p:nvPr/>
        </p:nvSpPr>
        <p:spPr>
          <a:xfrm>
            <a:off x="741371" y="5285678"/>
            <a:ext cx="4618649" cy="793605"/>
          </a:xfrm>
          <a:prstGeom prst="roundRect">
            <a:avLst/>
          </a:prstGeom>
          <a:solidFill>
            <a:srgbClr val="FF0000">
              <a:alpha val="1700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0930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内容占位符 2"/>
          <p:cNvSpPr txBox="1">
            <a:spLocks/>
          </p:cNvSpPr>
          <p:nvPr/>
        </p:nvSpPr>
        <p:spPr bwMode="auto">
          <a:xfrm>
            <a:off x="370681" y="1518017"/>
            <a:ext cx="8229600" cy="3359789"/>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a:lnSpc>
                <a:spcPts val="2800"/>
              </a:lnSpc>
            </a:pPr>
            <a:r>
              <a:rPr lang="zh-CN" altLang="en-US" sz="2400" dirty="0"/>
              <a:t>建立动态模型</a:t>
            </a:r>
            <a:endParaRPr lang="en-US" altLang="zh-CN" sz="2400" dirty="0"/>
          </a:p>
          <a:p>
            <a:pPr lvl="1">
              <a:lnSpc>
                <a:spcPts val="2800"/>
              </a:lnSpc>
            </a:pPr>
            <a:r>
              <a:rPr lang="zh-CN" altLang="en-US" sz="2400" dirty="0"/>
              <a:t>事件和状态</a:t>
            </a:r>
            <a:endParaRPr lang="en-US" altLang="zh-CN" sz="2400" dirty="0"/>
          </a:p>
          <a:p>
            <a:pPr lvl="2">
              <a:lnSpc>
                <a:spcPts val="2800"/>
              </a:lnSpc>
            </a:pPr>
            <a:r>
              <a:rPr lang="zh-CN" altLang="en-US" sz="2400" dirty="0">
                <a:solidFill>
                  <a:srgbClr val="7030A0"/>
                </a:solidFill>
              </a:rPr>
              <a:t>状态</a:t>
            </a:r>
            <a:r>
              <a:rPr lang="zh-CN" altLang="en-US" sz="2400" dirty="0"/>
              <a:t>：对象所具有的属性值</a:t>
            </a:r>
            <a:r>
              <a:rPr lang="en-US" altLang="zh-CN" sz="2400" dirty="0"/>
              <a:t>,</a:t>
            </a:r>
            <a:r>
              <a:rPr lang="zh-CN" altLang="en-US" sz="2400" dirty="0"/>
              <a:t>具有时间性和持续性；</a:t>
            </a:r>
          </a:p>
          <a:p>
            <a:pPr lvl="2">
              <a:lnSpc>
                <a:spcPts val="2800"/>
              </a:lnSpc>
            </a:pPr>
            <a:r>
              <a:rPr lang="zh-CN" altLang="en-US" sz="2400" dirty="0">
                <a:solidFill>
                  <a:srgbClr val="7030A0"/>
                </a:solidFill>
              </a:rPr>
              <a:t>事件</a:t>
            </a:r>
            <a:r>
              <a:rPr lang="zh-CN" altLang="en-US" sz="2400" dirty="0"/>
              <a:t>：对于对象的触发行为</a:t>
            </a:r>
            <a:r>
              <a:rPr lang="en-US" altLang="zh-CN" sz="2400" dirty="0"/>
              <a:t>,</a:t>
            </a:r>
            <a:r>
              <a:rPr lang="zh-CN" altLang="en-US" sz="2400" dirty="0"/>
              <a:t>指从一个对象到另一个对象的信息的单向传递；</a:t>
            </a:r>
          </a:p>
          <a:p>
            <a:pPr lvl="2">
              <a:lnSpc>
                <a:spcPts val="2800"/>
              </a:lnSpc>
            </a:pPr>
            <a:r>
              <a:rPr lang="zh-CN" altLang="en-US" sz="2400" dirty="0">
                <a:solidFill>
                  <a:srgbClr val="7030A0"/>
                </a:solidFill>
              </a:rPr>
              <a:t>脚本</a:t>
            </a:r>
            <a:r>
              <a:rPr lang="zh-CN" altLang="en-US" sz="2400" dirty="0"/>
              <a:t>：在系统的某一执行期间内的一系列事件。</a:t>
            </a:r>
            <a:endParaRPr lang="en-US" altLang="zh-CN" sz="2400" dirty="0"/>
          </a:p>
          <a:p>
            <a:pPr lvl="1">
              <a:lnSpc>
                <a:spcPts val="2800"/>
              </a:lnSpc>
            </a:pPr>
            <a:r>
              <a:rPr lang="zh-CN" altLang="en-US" sz="2400" dirty="0"/>
              <a:t>状态图</a:t>
            </a:r>
            <a:endParaRPr lang="en-US" altLang="zh-CN" sz="2400" dirty="0"/>
          </a:p>
          <a:p>
            <a:pPr lvl="2">
              <a:lnSpc>
                <a:spcPts val="2800"/>
              </a:lnSpc>
            </a:pPr>
            <a:r>
              <a:rPr lang="zh-CN" altLang="en-US" sz="2400" dirty="0"/>
              <a:t>状态图是一个状态和事件的网络，侧重于描述每一类对象的动态行为，状态的迁移。</a:t>
            </a:r>
          </a:p>
        </p:txBody>
      </p:sp>
      <p:grpSp>
        <p:nvGrpSpPr>
          <p:cNvPr id="66" name="Group 3"/>
          <p:cNvGrpSpPr>
            <a:grpSpLocks/>
          </p:cNvGrpSpPr>
          <p:nvPr/>
        </p:nvGrpSpPr>
        <p:grpSpPr bwMode="auto">
          <a:xfrm>
            <a:off x="1133549" y="5749454"/>
            <a:ext cx="1096963" cy="396875"/>
            <a:chOff x="800" y="1615"/>
            <a:chExt cx="691" cy="250"/>
          </a:xfrm>
          <a:solidFill>
            <a:schemeClr val="accent1">
              <a:lumMod val="90000"/>
            </a:schemeClr>
          </a:solidFill>
        </p:grpSpPr>
        <p:sp>
          <p:nvSpPr>
            <p:cNvPr id="67" name="Line 26"/>
            <p:cNvSpPr>
              <a:spLocks noChangeShapeType="1"/>
            </p:cNvSpPr>
            <p:nvPr/>
          </p:nvSpPr>
          <p:spPr bwMode="auto">
            <a:xfrm>
              <a:off x="975" y="1752"/>
              <a:ext cx="516" cy="0"/>
            </a:xfrm>
            <a:prstGeom prst="line">
              <a:avLst/>
            </a:prstGeom>
            <a:grpFill/>
            <a:ln w="28575">
              <a:solidFill>
                <a:schemeClr val="accent1">
                  <a:lumMod val="50000"/>
                </a:schemeClr>
              </a:solidFill>
              <a:round/>
              <a:headEnd/>
              <a:tailEnd type="triangle" w="med" len="med"/>
            </a:ln>
            <a:effectLst/>
          </p:spPr>
          <p:txBody>
            <a:bodyPr wrap="none" anchor="ctr"/>
            <a:lstStyle/>
            <a:p>
              <a:pPr>
                <a:defRPr/>
              </a:pPr>
              <a:endParaRPr lang="zh-CN" altLang="en-US">
                <a:solidFill>
                  <a:schemeClr val="tx1"/>
                </a:solidFill>
              </a:endParaRPr>
            </a:p>
          </p:txBody>
        </p:sp>
        <p:sp>
          <p:nvSpPr>
            <p:cNvPr id="68" name="Text Box 27"/>
            <p:cNvSpPr txBox="1">
              <a:spLocks noChangeArrowheads="1"/>
            </p:cNvSpPr>
            <p:nvPr/>
          </p:nvSpPr>
          <p:spPr bwMode="auto">
            <a:xfrm>
              <a:off x="800" y="1615"/>
              <a:ext cx="260" cy="250"/>
            </a:xfrm>
            <a:prstGeom prst="rect">
              <a:avLst/>
            </a:prstGeom>
            <a:noFill/>
            <a:ln w="9525">
              <a:noFill/>
              <a:miter lim="800000"/>
              <a:headEnd/>
              <a:tailEnd/>
            </a:ln>
            <a:effectLst/>
          </p:spPr>
          <p:txBody>
            <a:bodyPr>
              <a:spAutoFit/>
            </a:bodyPr>
            <a:lstStyle/>
            <a:p>
              <a:pPr>
                <a:spcBef>
                  <a:spcPct val="50000"/>
                </a:spcBef>
                <a:defRPr/>
              </a:pPr>
              <a:r>
                <a:rPr lang="zh-CN" altLang="en-US" sz="2000" b="0" dirty="0">
                  <a:solidFill>
                    <a:schemeClr val="tx1"/>
                  </a:solidFill>
                  <a:ea typeface="宋体" pitchFamily="2" charset="-122"/>
                </a:rPr>
                <a:t>●</a:t>
              </a:r>
              <a:endParaRPr lang="zh-CN" altLang="en-US" sz="2400" b="0" dirty="0">
                <a:solidFill>
                  <a:schemeClr val="tx1"/>
                </a:solidFill>
                <a:ea typeface="宋体" pitchFamily="2" charset="-122"/>
              </a:endParaRPr>
            </a:p>
          </p:txBody>
        </p:sp>
      </p:grpSp>
      <p:sp>
        <p:nvSpPr>
          <p:cNvPr id="69" name="Oval 28"/>
          <p:cNvSpPr>
            <a:spLocks noChangeArrowheads="1"/>
          </p:cNvSpPr>
          <p:nvPr/>
        </p:nvSpPr>
        <p:spPr bwMode="auto">
          <a:xfrm>
            <a:off x="2238375" y="5634038"/>
            <a:ext cx="1260475" cy="714375"/>
          </a:xfrm>
          <a:prstGeom prst="ellipse">
            <a:avLst/>
          </a:prstGeom>
          <a:solidFill>
            <a:schemeClr val="accent1">
              <a:lumMod val="90000"/>
            </a:schemeClr>
          </a:solidFill>
          <a:ln w="9525">
            <a:solidFill>
              <a:schemeClr val="accent1">
                <a:lumMod val="50000"/>
              </a:schemeClr>
            </a:solidFill>
            <a:round/>
            <a:headEnd/>
            <a:tailEnd/>
          </a:ln>
          <a:effectLst/>
        </p:spPr>
        <p:txBody>
          <a:bodyPr wrap="none" anchor="ctr"/>
          <a:lstStyle/>
          <a:p>
            <a:pPr algn="ctr">
              <a:defRPr/>
            </a:pPr>
            <a:r>
              <a:rPr lang="zh-CN" altLang="en-US" sz="2000">
                <a:solidFill>
                  <a:schemeClr val="tx1"/>
                </a:solidFill>
                <a:ea typeface="宋体" pitchFamily="2" charset="-122"/>
              </a:rPr>
              <a:t>状态</a:t>
            </a:r>
            <a:r>
              <a:rPr lang="en-US" altLang="zh-CN" sz="2000">
                <a:solidFill>
                  <a:schemeClr val="tx1"/>
                </a:solidFill>
                <a:ea typeface="宋体" pitchFamily="2" charset="-122"/>
              </a:rPr>
              <a:t>A</a:t>
            </a:r>
          </a:p>
          <a:p>
            <a:pPr algn="ctr">
              <a:defRPr/>
            </a:pPr>
            <a:r>
              <a:rPr lang="zh-CN" altLang="en-US" sz="2000">
                <a:solidFill>
                  <a:schemeClr val="tx1"/>
                </a:solidFill>
                <a:ea typeface="宋体" pitchFamily="2" charset="-122"/>
              </a:rPr>
              <a:t>活动</a:t>
            </a:r>
          </a:p>
        </p:txBody>
      </p:sp>
      <p:sp>
        <p:nvSpPr>
          <p:cNvPr id="70" name="Oval 29"/>
          <p:cNvSpPr>
            <a:spLocks noChangeArrowheads="1"/>
          </p:cNvSpPr>
          <p:nvPr/>
        </p:nvSpPr>
        <p:spPr bwMode="auto">
          <a:xfrm>
            <a:off x="5578475" y="5705475"/>
            <a:ext cx="1304925" cy="628650"/>
          </a:xfrm>
          <a:prstGeom prst="ellipse">
            <a:avLst/>
          </a:prstGeom>
          <a:solidFill>
            <a:schemeClr val="accent1">
              <a:lumMod val="90000"/>
            </a:schemeClr>
          </a:solidFill>
          <a:ln w="9525">
            <a:solidFill>
              <a:schemeClr val="accent1">
                <a:lumMod val="50000"/>
              </a:schemeClr>
            </a:solidFill>
            <a:round/>
            <a:headEnd/>
            <a:tailEnd/>
          </a:ln>
          <a:effectLst/>
        </p:spPr>
        <p:txBody>
          <a:bodyPr wrap="none" anchor="ctr"/>
          <a:lstStyle/>
          <a:p>
            <a:pPr algn="ctr">
              <a:defRPr/>
            </a:pPr>
            <a:r>
              <a:rPr lang="zh-CN" altLang="en-US" sz="2000">
                <a:solidFill>
                  <a:schemeClr val="tx1"/>
                </a:solidFill>
                <a:ea typeface="宋体" pitchFamily="2" charset="-122"/>
              </a:rPr>
              <a:t>状态</a:t>
            </a:r>
            <a:r>
              <a:rPr lang="en-US" altLang="zh-CN" sz="2000">
                <a:solidFill>
                  <a:schemeClr val="tx1"/>
                </a:solidFill>
                <a:ea typeface="宋体" pitchFamily="2" charset="-122"/>
              </a:rPr>
              <a:t>B</a:t>
            </a:r>
          </a:p>
        </p:txBody>
      </p:sp>
      <p:sp>
        <p:nvSpPr>
          <p:cNvPr id="71" name="Line 30"/>
          <p:cNvSpPr>
            <a:spLocks noChangeShapeType="1"/>
          </p:cNvSpPr>
          <p:nvPr/>
        </p:nvSpPr>
        <p:spPr bwMode="auto">
          <a:xfrm>
            <a:off x="3460750" y="5849938"/>
            <a:ext cx="2152650" cy="0"/>
          </a:xfrm>
          <a:prstGeom prst="line">
            <a:avLst/>
          </a:prstGeom>
          <a:noFill/>
          <a:ln w="28575">
            <a:solidFill>
              <a:schemeClr val="accent1">
                <a:lumMod val="50000"/>
              </a:schemeClr>
            </a:solidFill>
            <a:round/>
            <a:headEnd/>
            <a:tailEnd type="triangle" w="med" len="med"/>
          </a:ln>
          <a:effectLst/>
        </p:spPr>
        <p:txBody>
          <a:bodyPr wrap="none" anchor="ctr"/>
          <a:lstStyle/>
          <a:p>
            <a:pPr>
              <a:defRPr/>
            </a:pPr>
            <a:endParaRPr lang="zh-CN" altLang="en-US">
              <a:solidFill>
                <a:schemeClr val="tx1"/>
              </a:solidFill>
            </a:endParaRPr>
          </a:p>
        </p:txBody>
      </p:sp>
      <p:sp>
        <p:nvSpPr>
          <p:cNvPr id="72" name="Line 31"/>
          <p:cNvSpPr>
            <a:spLocks noChangeShapeType="1"/>
          </p:cNvSpPr>
          <p:nvPr/>
        </p:nvSpPr>
        <p:spPr bwMode="auto">
          <a:xfrm flipH="1">
            <a:off x="3378200" y="6180138"/>
            <a:ext cx="2214563" cy="0"/>
          </a:xfrm>
          <a:prstGeom prst="line">
            <a:avLst/>
          </a:prstGeom>
          <a:noFill/>
          <a:ln w="28575">
            <a:solidFill>
              <a:schemeClr val="accent1">
                <a:lumMod val="50000"/>
              </a:schemeClr>
            </a:solidFill>
            <a:round/>
            <a:headEnd/>
            <a:tailEnd type="triangle" w="med" len="med"/>
          </a:ln>
          <a:effectLst/>
        </p:spPr>
        <p:txBody>
          <a:bodyPr wrap="none" anchor="ctr"/>
          <a:lstStyle/>
          <a:p>
            <a:pPr>
              <a:defRPr/>
            </a:pPr>
            <a:endParaRPr lang="zh-CN" altLang="en-US">
              <a:solidFill>
                <a:schemeClr val="tx1"/>
              </a:solidFill>
            </a:endParaRPr>
          </a:p>
        </p:txBody>
      </p:sp>
      <p:sp>
        <p:nvSpPr>
          <p:cNvPr id="73" name="Line 32"/>
          <p:cNvSpPr>
            <a:spLocks noChangeShapeType="1"/>
          </p:cNvSpPr>
          <p:nvPr/>
        </p:nvSpPr>
        <p:spPr bwMode="auto">
          <a:xfrm>
            <a:off x="6813550" y="5994400"/>
            <a:ext cx="952500" cy="0"/>
          </a:xfrm>
          <a:prstGeom prst="line">
            <a:avLst/>
          </a:prstGeom>
          <a:noFill/>
          <a:ln w="28575">
            <a:solidFill>
              <a:schemeClr val="accent1">
                <a:lumMod val="50000"/>
              </a:schemeClr>
            </a:solidFill>
            <a:round/>
            <a:headEnd/>
            <a:tailEnd type="triangle" w="med" len="med"/>
          </a:ln>
          <a:effectLst/>
        </p:spPr>
        <p:txBody>
          <a:bodyPr wrap="none" anchor="ctr"/>
          <a:lstStyle/>
          <a:p>
            <a:pPr>
              <a:defRPr/>
            </a:pPr>
            <a:endParaRPr lang="zh-CN" altLang="en-US">
              <a:solidFill>
                <a:schemeClr val="tx1"/>
              </a:solidFill>
            </a:endParaRPr>
          </a:p>
        </p:txBody>
      </p:sp>
      <p:sp>
        <p:nvSpPr>
          <p:cNvPr id="74" name="Text Box 33"/>
          <p:cNvSpPr txBox="1">
            <a:spLocks noChangeArrowheads="1"/>
          </p:cNvSpPr>
          <p:nvPr/>
        </p:nvSpPr>
        <p:spPr bwMode="auto">
          <a:xfrm>
            <a:off x="7648575" y="5780088"/>
            <a:ext cx="642938"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bg1"/>
                </a:solidFill>
                <a:latin typeface="Times New Roman" panose="02020603050405020304" pitchFamily="18" charset="0"/>
                <a:ea typeface="楷体_GB2312" pitchFamily="49" charset="-122"/>
              </a:defRPr>
            </a:lvl1pPr>
            <a:lvl2pPr marL="742950" indent="-285750" eaLnBrk="0" hangingPunct="0">
              <a:defRPr kumimoji="1" sz="2800" b="1">
                <a:solidFill>
                  <a:schemeClr val="bg1"/>
                </a:solidFill>
                <a:latin typeface="Times New Roman" panose="02020603050405020304" pitchFamily="18" charset="0"/>
                <a:ea typeface="楷体_GB2312" pitchFamily="49" charset="-122"/>
              </a:defRPr>
            </a:lvl2pPr>
            <a:lvl3pPr marL="1143000" indent="-228600" eaLnBrk="0" hangingPunct="0">
              <a:defRPr kumimoji="1" sz="2800" b="1">
                <a:solidFill>
                  <a:schemeClr val="bg1"/>
                </a:solidFill>
                <a:latin typeface="Times New Roman" panose="02020603050405020304" pitchFamily="18" charset="0"/>
                <a:ea typeface="楷体_GB2312" pitchFamily="49" charset="-122"/>
              </a:defRPr>
            </a:lvl3pPr>
            <a:lvl4pPr marL="1600200" indent="-228600" eaLnBrk="0" hangingPunct="0">
              <a:defRPr kumimoji="1" sz="2800" b="1">
                <a:solidFill>
                  <a:schemeClr val="bg1"/>
                </a:solidFill>
                <a:latin typeface="Times New Roman" panose="02020603050405020304" pitchFamily="18" charset="0"/>
                <a:ea typeface="楷体_GB2312" pitchFamily="49" charset="-122"/>
              </a:defRPr>
            </a:lvl4pPr>
            <a:lvl5pPr marL="2057400" indent="-228600" eaLnBrk="0" hangingPunct="0">
              <a:defRPr kumimoji="1" sz="2800" b="1">
                <a:solidFill>
                  <a:schemeClr val="bg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9pPr>
          </a:lstStyle>
          <a:p>
            <a:pPr eaLnBrk="1" hangingPunct="1">
              <a:spcBef>
                <a:spcPct val="50000"/>
              </a:spcBef>
            </a:pPr>
            <a:r>
              <a:rPr lang="zh-CN" altLang="en-US" sz="2400" b="0">
                <a:solidFill>
                  <a:schemeClr val="tx1"/>
                </a:solidFill>
                <a:ea typeface="宋体" panose="02010600030101010101" pitchFamily="2" charset="-122"/>
                <a:sym typeface="Math1" pitchFamily="2" charset="2"/>
              </a:rPr>
              <a:t>◎</a:t>
            </a:r>
          </a:p>
        </p:txBody>
      </p:sp>
      <p:sp>
        <p:nvSpPr>
          <p:cNvPr id="75" name="Text Box 34"/>
          <p:cNvSpPr txBox="1">
            <a:spLocks noChangeArrowheads="1"/>
          </p:cNvSpPr>
          <p:nvPr/>
        </p:nvSpPr>
        <p:spPr bwMode="auto">
          <a:xfrm>
            <a:off x="3779838" y="5373688"/>
            <a:ext cx="1646237" cy="396875"/>
          </a:xfrm>
          <a:prstGeom prst="rect">
            <a:avLst/>
          </a:prstGeom>
          <a:solidFill>
            <a:schemeClr val="accent1">
              <a:lumMod val="90000"/>
            </a:schemeClr>
          </a:solidFill>
          <a:ln w="9525">
            <a:solidFill>
              <a:schemeClr val="accent1">
                <a:lumMod val="50000"/>
              </a:schemeClr>
            </a:solidFill>
            <a:miter lim="800000"/>
            <a:headEnd/>
            <a:tailEnd/>
          </a:ln>
          <a:effectLst/>
        </p:spPr>
        <p:txBody>
          <a:bodyPr wrap="none">
            <a:spAutoFit/>
          </a:bodyPr>
          <a:lstStyle/>
          <a:p>
            <a:pPr>
              <a:spcBef>
                <a:spcPct val="50000"/>
              </a:spcBef>
              <a:defRPr/>
            </a:pPr>
            <a:r>
              <a:rPr lang="zh-CN" altLang="en-US" sz="2000">
                <a:solidFill>
                  <a:schemeClr val="tx1"/>
                </a:solidFill>
                <a:latin typeface="宋体" pitchFamily="2" charset="-122"/>
                <a:ea typeface="宋体" pitchFamily="2" charset="-122"/>
              </a:rPr>
              <a:t>状态</a:t>
            </a:r>
            <a:r>
              <a:rPr lang="en-US" altLang="zh-CN" sz="2000">
                <a:solidFill>
                  <a:schemeClr val="tx1"/>
                </a:solidFill>
                <a:ea typeface="宋体" pitchFamily="2" charset="-122"/>
              </a:rPr>
              <a:t>A </a:t>
            </a:r>
            <a:r>
              <a:rPr lang="zh-CN" altLang="en-US" sz="2000">
                <a:solidFill>
                  <a:schemeClr val="tx1"/>
                </a:solidFill>
                <a:latin typeface="宋体" pitchFamily="2" charset="-122"/>
                <a:ea typeface="宋体" pitchFamily="2" charset="-122"/>
              </a:rPr>
              <a:t>/</a:t>
            </a:r>
            <a:r>
              <a:rPr lang="en-US" altLang="zh-CN" sz="2000">
                <a:solidFill>
                  <a:schemeClr val="tx1"/>
                </a:solidFill>
                <a:ea typeface="宋体" pitchFamily="2" charset="-122"/>
              </a:rPr>
              <a:t> </a:t>
            </a:r>
            <a:r>
              <a:rPr lang="zh-CN" altLang="en-US" sz="2000">
                <a:solidFill>
                  <a:schemeClr val="tx1"/>
                </a:solidFill>
                <a:latin typeface="宋体" pitchFamily="2" charset="-122"/>
                <a:ea typeface="宋体" pitchFamily="2" charset="-122"/>
              </a:rPr>
              <a:t>操作</a:t>
            </a:r>
          </a:p>
        </p:txBody>
      </p:sp>
      <p:sp>
        <p:nvSpPr>
          <p:cNvPr id="76" name="Text Box 35"/>
          <p:cNvSpPr txBox="1">
            <a:spLocks noChangeArrowheads="1"/>
          </p:cNvSpPr>
          <p:nvPr/>
        </p:nvSpPr>
        <p:spPr bwMode="auto">
          <a:xfrm>
            <a:off x="3709988" y="6262688"/>
            <a:ext cx="1914525" cy="396875"/>
          </a:xfrm>
          <a:prstGeom prst="rect">
            <a:avLst/>
          </a:prstGeom>
          <a:solidFill>
            <a:schemeClr val="accent1">
              <a:lumMod val="90000"/>
            </a:schemeClr>
          </a:solidFill>
          <a:ln w="9525">
            <a:solidFill>
              <a:schemeClr val="accent1">
                <a:lumMod val="50000"/>
              </a:schemeClr>
            </a:solidFill>
            <a:miter lim="800000"/>
            <a:headEnd/>
            <a:tailEnd/>
          </a:ln>
          <a:effectLst/>
        </p:spPr>
        <p:txBody>
          <a:bodyPr>
            <a:spAutoFit/>
          </a:bodyPr>
          <a:lstStyle/>
          <a:p>
            <a:pPr>
              <a:spcBef>
                <a:spcPct val="50000"/>
              </a:spcBef>
              <a:defRPr/>
            </a:pPr>
            <a:r>
              <a:rPr lang="zh-CN" altLang="en-US" sz="2000">
                <a:solidFill>
                  <a:schemeClr val="tx1"/>
                </a:solidFill>
                <a:ea typeface="宋体" pitchFamily="2" charset="-122"/>
              </a:rPr>
              <a:t>事件</a:t>
            </a:r>
            <a:r>
              <a:rPr lang="en-US" altLang="zh-CN" sz="2000">
                <a:solidFill>
                  <a:schemeClr val="tx1"/>
                </a:solidFill>
                <a:ea typeface="宋体" pitchFamily="2" charset="-122"/>
              </a:rPr>
              <a:t>B[</a:t>
            </a:r>
            <a:r>
              <a:rPr lang="zh-CN" altLang="en-US" sz="2000">
                <a:solidFill>
                  <a:schemeClr val="tx1"/>
                </a:solidFill>
                <a:ea typeface="宋体" pitchFamily="2" charset="-122"/>
              </a:rPr>
              <a:t>条件]</a:t>
            </a:r>
          </a:p>
        </p:txBody>
      </p:sp>
      <p:sp>
        <p:nvSpPr>
          <p:cNvPr id="77" name="Text Box 36"/>
          <p:cNvSpPr txBox="1">
            <a:spLocks noChangeArrowheads="1"/>
          </p:cNvSpPr>
          <p:nvPr/>
        </p:nvSpPr>
        <p:spPr bwMode="auto">
          <a:xfrm>
            <a:off x="758825" y="6089650"/>
            <a:ext cx="1373188" cy="396875"/>
          </a:xfrm>
          <a:prstGeom prst="rect">
            <a:avLst/>
          </a:prstGeom>
          <a:solidFill>
            <a:schemeClr val="accent1">
              <a:lumMod val="90000"/>
            </a:schemeClr>
          </a:solidFill>
          <a:ln w="9525">
            <a:solidFill>
              <a:schemeClr val="accent1">
                <a:lumMod val="50000"/>
              </a:schemeClr>
            </a:solidFill>
            <a:miter lim="800000"/>
            <a:headEnd/>
            <a:tailEnd/>
          </a:ln>
          <a:effectLst/>
        </p:spPr>
        <p:txBody>
          <a:bodyPr>
            <a:spAutoFit/>
          </a:bodyPr>
          <a:lstStyle/>
          <a:p>
            <a:pPr>
              <a:defRPr/>
            </a:pPr>
            <a:r>
              <a:rPr lang="zh-CN" altLang="en-US" sz="2000">
                <a:solidFill>
                  <a:schemeClr val="tx1"/>
                </a:solidFill>
                <a:ea typeface="宋体" pitchFamily="2" charset="-122"/>
              </a:rPr>
              <a:t>起始状态</a:t>
            </a:r>
            <a:endParaRPr lang="zh-CN" altLang="en-US" sz="2400" b="0">
              <a:solidFill>
                <a:schemeClr val="tx1"/>
              </a:solidFill>
              <a:ea typeface="宋体" pitchFamily="2" charset="-122"/>
            </a:endParaRPr>
          </a:p>
        </p:txBody>
      </p:sp>
      <p:sp>
        <p:nvSpPr>
          <p:cNvPr id="78" name="Text Box 37"/>
          <p:cNvSpPr txBox="1">
            <a:spLocks noChangeArrowheads="1"/>
          </p:cNvSpPr>
          <p:nvPr/>
        </p:nvSpPr>
        <p:spPr bwMode="auto">
          <a:xfrm>
            <a:off x="6915150" y="6180138"/>
            <a:ext cx="1336675" cy="396875"/>
          </a:xfrm>
          <a:prstGeom prst="rect">
            <a:avLst/>
          </a:prstGeom>
          <a:solidFill>
            <a:schemeClr val="accent1">
              <a:lumMod val="90000"/>
            </a:schemeClr>
          </a:solidFill>
          <a:ln w="9525">
            <a:solidFill>
              <a:schemeClr val="accent1">
                <a:lumMod val="50000"/>
              </a:schemeClr>
            </a:solidFill>
            <a:miter lim="800000"/>
            <a:headEnd/>
            <a:tailEnd/>
          </a:ln>
          <a:effectLst/>
        </p:spPr>
        <p:txBody>
          <a:bodyPr>
            <a:spAutoFit/>
          </a:bodyPr>
          <a:lstStyle/>
          <a:p>
            <a:pPr>
              <a:defRPr/>
            </a:pPr>
            <a:r>
              <a:rPr lang="zh-CN" altLang="en-US" sz="2000">
                <a:solidFill>
                  <a:schemeClr val="tx1"/>
                </a:solidFill>
                <a:ea typeface="宋体" pitchFamily="2" charset="-122"/>
              </a:rPr>
              <a:t>终结状态</a:t>
            </a:r>
            <a:endParaRPr lang="zh-CN" altLang="en-US" sz="2400" b="0">
              <a:solidFill>
                <a:schemeClr val="tx1"/>
              </a:solidFill>
              <a:ea typeface="宋体" pitchFamily="2" charset="-122"/>
            </a:endParaRPr>
          </a:p>
        </p:txBody>
      </p:sp>
      <p:sp>
        <p:nvSpPr>
          <p:cNvPr id="22" name="内容占位符 2"/>
          <p:cNvSpPr>
            <a:spLocks noGrp="1"/>
          </p:cNvSpPr>
          <p:nvPr>
            <p:ph idx="1"/>
          </p:nvPr>
        </p:nvSpPr>
        <p:spPr>
          <a:xfrm>
            <a:off x="370681" y="1032675"/>
            <a:ext cx="7772400" cy="500474"/>
          </a:xfrm>
        </p:spPr>
        <p:txBody>
          <a:bodyPr>
            <a:normAutofit/>
          </a:bodyPr>
          <a:lstStyle/>
          <a:p>
            <a:pPr marL="0" indent="0">
              <a:buNone/>
            </a:pPr>
            <a:r>
              <a:rPr lang="zh-CN" altLang="en-US" sz="2400" dirty="0">
                <a:solidFill>
                  <a:srgbClr val="0070C0"/>
                </a:solidFill>
              </a:rPr>
              <a:t>（五）对象模型技术（</a:t>
            </a:r>
            <a:r>
              <a:rPr lang="en-US" altLang="zh-CN" sz="2400" dirty="0">
                <a:solidFill>
                  <a:srgbClr val="0070C0"/>
                </a:solidFill>
              </a:rPr>
              <a:t>OMT</a:t>
            </a:r>
            <a:r>
              <a:rPr lang="zh-CN" altLang="en-US" sz="2400" dirty="0">
                <a:solidFill>
                  <a:srgbClr val="0070C0"/>
                </a:solidFill>
              </a:rPr>
              <a:t>）</a:t>
            </a:r>
          </a:p>
          <a:p>
            <a:pPr marL="0" indent="0">
              <a:buNone/>
            </a:pPr>
            <a:endParaRPr lang="zh-CN" altLang="en-US" sz="2400" dirty="0">
              <a:solidFill>
                <a:srgbClr val="0070C0"/>
              </a:solidFill>
            </a:endParaRPr>
          </a:p>
        </p:txBody>
      </p:sp>
      <p:sp>
        <p:nvSpPr>
          <p:cNvPr id="23" name="标题 1"/>
          <p:cNvSpPr>
            <a:spLocks noGrp="1"/>
          </p:cNvSpPr>
          <p:nvPr>
            <p:ph type="title"/>
          </p:nvPr>
        </p:nvSpPr>
        <p:spPr>
          <a:xfrm>
            <a:off x="777509" y="317559"/>
            <a:ext cx="7772400" cy="711122"/>
          </a:xfrm>
        </p:spPr>
        <p:txBody>
          <a:bodyPr/>
          <a:lstStyle/>
          <a:p>
            <a:r>
              <a:rPr lang="zh-CN" altLang="en-US" dirty="0"/>
              <a:t>六、软件方法简介</a:t>
            </a:r>
          </a:p>
        </p:txBody>
      </p:sp>
    </p:spTree>
    <p:extLst>
      <p:ext uri="{BB962C8B-B14F-4D97-AF65-F5344CB8AC3E}">
        <p14:creationId xmlns:p14="http://schemas.microsoft.com/office/powerpoint/2010/main" val="3133928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7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4"/>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77"/>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70" grpId="0" animBg="1"/>
      <p:bldP spid="74" grpId="0"/>
      <p:bldP spid="75" grpId="0" animBg="1"/>
      <p:bldP spid="76" grpId="0" animBg="1"/>
      <p:bldP spid="77" grpId="0" animBg="1"/>
      <p:bldP spid="7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7214999" y="1028681"/>
            <a:ext cx="1874275" cy="2146116"/>
          </a:xfrm>
          <a:prstGeom prst="rect">
            <a:avLst/>
          </a:prstGeom>
          <a:effectLst>
            <a:softEdge rad="114300"/>
          </a:effectLst>
        </p:spPr>
      </p:pic>
      <p:sp>
        <p:nvSpPr>
          <p:cNvPr id="8" name="矩形 7"/>
          <p:cNvSpPr/>
          <p:nvPr/>
        </p:nvSpPr>
        <p:spPr>
          <a:xfrm>
            <a:off x="417897" y="1848004"/>
            <a:ext cx="7001838" cy="4154984"/>
          </a:xfrm>
          <a:prstGeom prst="rect">
            <a:avLst/>
          </a:prstGeom>
        </p:spPr>
        <p:txBody>
          <a:bodyPr wrap="square">
            <a:spAutoFit/>
          </a:bodyPr>
          <a:lstStyle/>
          <a:p>
            <a:pPr marL="285750" indent="-285750">
              <a:buFont typeface="Arial" panose="020B0604020202020204" pitchFamily="34" charset="0"/>
              <a:buChar char="•"/>
            </a:pPr>
            <a:r>
              <a:rPr lang="zh-CN" altLang="en-US" sz="2400" dirty="0"/>
              <a:t>发明了顺序图和协作图，稍后，他作出了对整个软件工业影响重大的发明</a:t>
            </a:r>
            <a:r>
              <a:rPr lang="en-US" altLang="zh-CN" sz="2400" dirty="0"/>
              <a:t>——</a:t>
            </a:r>
            <a:r>
              <a:rPr lang="zh-CN" altLang="en-US" sz="2400" dirty="0"/>
              <a:t>用例。</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OOSE was developed by </a:t>
            </a:r>
            <a:r>
              <a:rPr lang="en-US" altLang="zh-CN" sz="2400" b="1" dirty="0">
                <a:solidFill>
                  <a:srgbClr val="FF0000"/>
                </a:solidFill>
              </a:rPr>
              <a:t>Ivar Jacobson </a:t>
            </a:r>
            <a:r>
              <a:rPr lang="en-US" altLang="zh-CN" sz="2400" dirty="0"/>
              <a:t>in 1992 while at </a:t>
            </a:r>
            <a:r>
              <a:rPr lang="en-US" altLang="zh-CN" sz="2400" dirty="0" err="1"/>
              <a:t>Objectory</a:t>
            </a:r>
            <a:r>
              <a:rPr lang="en-US" altLang="zh-CN" sz="2400" dirty="0"/>
              <a:t> AB. It is the first object-oriented design methodology to employ use cases to drive software design.</a:t>
            </a:r>
          </a:p>
          <a:p>
            <a:pPr marL="285750" indent="-285750">
              <a:buFont typeface="Arial" panose="020B0604020202020204" pitchFamily="34" charset="0"/>
              <a:buChar char="•"/>
            </a:pPr>
            <a:endParaRPr lang="en-US" altLang="zh-CN" sz="2400" dirty="0"/>
          </a:p>
          <a:p>
            <a:pPr marL="285750" indent="-285750">
              <a:buFont typeface="Arial" panose="020B0604020202020204" pitchFamily="34" charset="0"/>
              <a:buChar char="•"/>
            </a:pPr>
            <a:r>
              <a:rPr lang="en-US" altLang="zh-CN" sz="2400" dirty="0"/>
              <a:t>It was documented in the 1992 book </a:t>
            </a:r>
            <a:r>
              <a:rPr lang="en-US" altLang="zh-CN" sz="2400" i="1" dirty="0"/>
              <a:t>Object-Oriented Software Engineering: </a:t>
            </a:r>
            <a:r>
              <a:rPr lang="en-US" altLang="zh-CN" sz="2400" i="1" dirty="0">
                <a:solidFill>
                  <a:srgbClr val="FF0000"/>
                </a:solidFill>
              </a:rPr>
              <a:t>A Use Case Driven Approach</a:t>
            </a:r>
            <a:r>
              <a:rPr lang="en-US" altLang="zh-CN" sz="2400" dirty="0"/>
              <a:t>, </a:t>
            </a:r>
            <a:r>
              <a:rPr lang="en-US" altLang="zh-CN" sz="2400" dirty="0">
                <a:hlinkClick r:id="rId4" tooltip="International Standard Book Number"/>
              </a:rPr>
              <a:t>ISBN</a:t>
            </a:r>
            <a:r>
              <a:rPr lang="en-US" altLang="zh-CN" sz="2400" dirty="0"/>
              <a:t> </a:t>
            </a:r>
            <a:r>
              <a:rPr lang="en-US" altLang="zh-CN" sz="2400" dirty="0">
                <a:hlinkClick r:id="rId5" tooltip="Special:BookSources/0-201-54435-0"/>
              </a:rPr>
              <a:t>0-201-54435-0</a:t>
            </a:r>
            <a:endParaRPr lang="zh-CN" altLang="en-US" sz="2400" dirty="0"/>
          </a:p>
        </p:txBody>
      </p:sp>
      <p:sp>
        <p:nvSpPr>
          <p:cNvPr id="10" name="内容占位符 2"/>
          <p:cNvSpPr>
            <a:spLocks noGrp="1"/>
          </p:cNvSpPr>
          <p:nvPr>
            <p:ph idx="1"/>
          </p:nvPr>
        </p:nvSpPr>
        <p:spPr>
          <a:xfrm>
            <a:off x="506046" y="1221024"/>
            <a:ext cx="7772400" cy="500474"/>
          </a:xfrm>
        </p:spPr>
        <p:txBody>
          <a:bodyPr>
            <a:normAutofit/>
          </a:bodyPr>
          <a:lstStyle/>
          <a:p>
            <a:pPr marL="0" indent="0">
              <a:buNone/>
            </a:pPr>
            <a:r>
              <a:rPr lang="zh-CN" altLang="en-US" sz="2400" dirty="0">
                <a:solidFill>
                  <a:srgbClr val="0070C0"/>
                </a:solidFill>
              </a:rPr>
              <a:t>（六）面向对象软件工程（</a:t>
            </a:r>
            <a:r>
              <a:rPr lang="en-US" altLang="zh-CN" sz="2400" dirty="0">
                <a:solidFill>
                  <a:srgbClr val="0070C0"/>
                </a:solidFill>
              </a:rPr>
              <a:t>OOSE</a:t>
            </a:r>
            <a:r>
              <a:rPr lang="zh-CN" altLang="en-US" sz="2400" dirty="0">
                <a:solidFill>
                  <a:srgbClr val="0070C0"/>
                </a:solidFill>
              </a:rPr>
              <a:t>）</a:t>
            </a:r>
          </a:p>
          <a:p>
            <a:pPr marL="0" indent="0">
              <a:buNone/>
            </a:pPr>
            <a:endParaRPr lang="zh-CN" altLang="en-US" sz="2400" dirty="0">
              <a:solidFill>
                <a:srgbClr val="0070C0"/>
              </a:solidFill>
            </a:endParaRPr>
          </a:p>
          <a:p>
            <a:pPr marL="0" indent="0">
              <a:buNone/>
            </a:pPr>
            <a:endParaRPr lang="zh-CN" altLang="en-US" sz="2400" dirty="0">
              <a:solidFill>
                <a:srgbClr val="0070C0"/>
              </a:solidFill>
            </a:endParaRPr>
          </a:p>
        </p:txBody>
      </p:sp>
      <p:sp>
        <p:nvSpPr>
          <p:cNvPr id="11" name="标题 1"/>
          <p:cNvSpPr>
            <a:spLocks noGrp="1"/>
          </p:cNvSpPr>
          <p:nvPr>
            <p:ph type="title"/>
          </p:nvPr>
        </p:nvSpPr>
        <p:spPr>
          <a:xfrm>
            <a:off x="777509" y="317559"/>
            <a:ext cx="7772400" cy="711122"/>
          </a:xfrm>
        </p:spPr>
        <p:txBody>
          <a:bodyPr/>
          <a:lstStyle/>
          <a:p>
            <a:r>
              <a:rPr lang="zh-CN" altLang="en-US" dirty="0"/>
              <a:t>六、软件方法简介</a:t>
            </a:r>
          </a:p>
        </p:txBody>
      </p:sp>
    </p:spTree>
    <p:extLst>
      <p:ext uri="{BB962C8B-B14F-4D97-AF65-F5344CB8AC3E}">
        <p14:creationId xmlns:p14="http://schemas.microsoft.com/office/powerpoint/2010/main" val="35568174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bwMode="auto">
          <a:xfrm>
            <a:off x="566738" y="1835404"/>
            <a:ext cx="7772400" cy="405079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r>
              <a:rPr lang="zh-CN" altLang="en-US" sz="2400" dirty="0"/>
              <a:t>　</a:t>
            </a:r>
            <a:r>
              <a:rPr lang="en-US" altLang="zh-CN" sz="2400" dirty="0"/>
              <a:t>OOSE</a:t>
            </a:r>
            <a:r>
              <a:rPr lang="zh-CN" altLang="en-US" sz="2400" dirty="0"/>
              <a:t>将面向对象的思想应用于软件工程中，建立</a:t>
            </a:r>
            <a:r>
              <a:rPr lang="en-US" altLang="zh-CN" sz="2400" dirty="0"/>
              <a:t>5</a:t>
            </a:r>
            <a:r>
              <a:rPr lang="zh-CN" altLang="en-US" sz="2400" dirty="0"/>
              <a:t>类模型：</a:t>
            </a:r>
          </a:p>
          <a:p>
            <a:pPr lvl="1"/>
            <a:r>
              <a:rPr lang="zh-CN" altLang="en-US" sz="2400" dirty="0"/>
              <a:t>需求模型（</a:t>
            </a:r>
            <a:r>
              <a:rPr lang="en-US" altLang="zh-CN" sz="2400" dirty="0"/>
              <a:t>RM</a:t>
            </a:r>
            <a:r>
              <a:rPr lang="zh-CN" altLang="en-US" sz="2400" dirty="0"/>
              <a:t>）</a:t>
            </a:r>
          </a:p>
          <a:p>
            <a:pPr lvl="1"/>
            <a:r>
              <a:rPr lang="zh-CN" altLang="en-US" sz="2400" dirty="0"/>
              <a:t>分析模型（</a:t>
            </a:r>
            <a:r>
              <a:rPr lang="en-US" altLang="zh-CN" sz="2400" dirty="0"/>
              <a:t>AM</a:t>
            </a:r>
            <a:r>
              <a:rPr lang="zh-CN" altLang="en-US" sz="2400" dirty="0"/>
              <a:t>）</a:t>
            </a:r>
          </a:p>
          <a:p>
            <a:pPr lvl="1"/>
            <a:r>
              <a:rPr lang="zh-CN" altLang="en-US" sz="2400" dirty="0"/>
              <a:t>设计模型（</a:t>
            </a:r>
            <a:r>
              <a:rPr lang="en-US" altLang="zh-CN" sz="2400" dirty="0"/>
              <a:t>DM</a:t>
            </a:r>
            <a:r>
              <a:rPr lang="zh-CN" altLang="en-US" sz="2400" dirty="0"/>
              <a:t>）</a:t>
            </a:r>
          </a:p>
          <a:p>
            <a:pPr lvl="1"/>
            <a:r>
              <a:rPr lang="zh-CN" altLang="en-US" sz="2400" dirty="0"/>
              <a:t>实现模型（</a:t>
            </a:r>
            <a:r>
              <a:rPr lang="en-US" altLang="zh-CN" sz="2400" dirty="0"/>
              <a:t>IM</a:t>
            </a:r>
            <a:r>
              <a:rPr lang="zh-CN" altLang="en-US" sz="2400" dirty="0"/>
              <a:t>）</a:t>
            </a:r>
          </a:p>
          <a:p>
            <a:pPr lvl="1"/>
            <a:r>
              <a:rPr lang="zh-CN" altLang="en-US" sz="2400" dirty="0"/>
              <a:t>测试模型（</a:t>
            </a:r>
            <a:r>
              <a:rPr lang="en-US" altLang="zh-CN" sz="2400" dirty="0"/>
              <a:t>TM</a:t>
            </a:r>
            <a:r>
              <a:rPr lang="zh-CN" altLang="en-US" sz="2400" dirty="0"/>
              <a:t>）</a:t>
            </a:r>
          </a:p>
          <a:p>
            <a:endParaRPr lang="zh-CN" altLang="en-US" sz="2400" dirty="0"/>
          </a:p>
        </p:txBody>
      </p:sp>
      <p:grpSp>
        <p:nvGrpSpPr>
          <p:cNvPr id="2" name="Group 38"/>
          <p:cNvGrpSpPr>
            <a:grpSpLocks/>
          </p:cNvGrpSpPr>
          <p:nvPr/>
        </p:nvGrpSpPr>
        <p:grpSpPr bwMode="auto">
          <a:xfrm>
            <a:off x="3965575" y="2594102"/>
            <a:ext cx="1752600" cy="685800"/>
            <a:chOff x="2753" y="1298"/>
            <a:chExt cx="1104" cy="432"/>
          </a:xfrm>
        </p:grpSpPr>
        <p:sp>
          <p:nvSpPr>
            <p:cNvPr id="6" name="Text Box 15"/>
            <p:cNvSpPr txBox="1">
              <a:spLocks noChangeArrowheads="1"/>
            </p:cNvSpPr>
            <p:nvPr/>
          </p:nvSpPr>
          <p:spPr bwMode="auto">
            <a:xfrm>
              <a:off x="3281" y="1346"/>
              <a:ext cx="576" cy="288"/>
            </a:xfrm>
            <a:prstGeom prst="rect">
              <a:avLst/>
            </a:prstGeom>
            <a:noFill/>
            <a:ln w="9525">
              <a:noFill/>
              <a:miter lim="800000"/>
              <a:headEnd/>
              <a:tailEnd/>
            </a:ln>
            <a:effectLst/>
          </p:spPr>
          <p:txBody>
            <a:bodyPr>
              <a:spAutoFit/>
            </a:bodyPr>
            <a:lstStyle/>
            <a:p>
              <a:pPr>
                <a:spcBef>
                  <a:spcPct val="50000"/>
                </a:spcBef>
                <a:defRPr/>
              </a:pPr>
              <a:r>
                <a:rPr lang="zh-CN" altLang="en-US" sz="2400" dirty="0">
                  <a:solidFill>
                    <a:schemeClr val="tx1"/>
                  </a:solidFill>
                  <a:effectLst>
                    <a:outerShdw blurRad="38100" dist="38100" dir="2700000" algn="tl">
                      <a:srgbClr val="C0C0C0"/>
                    </a:outerShdw>
                  </a:effectLst>
                </a:rPr>
                <a:t>分析</a:t>
              </a:r>
            </a:p>
          </p:txBody>
        </p:sp>
        <p:sp>
          <p:nvSpPr>
            <p:cNvPr id="7" name="AutoShape 16"/>
            <p:cNvSpPr>
              <a:spLocks noChangeArrowheads="1"/>
            </p:cNvSpPr>
            <p:nvPr/>
          </p:nvSpPr>
          <p:spPr bwMode="auto">
            <a:xfrm>
              <a:off x="2897" y="1436"/>
              <a:ext cx="288" cy="144"/>
            </a:xfrm>
            <a:prstGeom prst="leftArrow">
              <a:avLst>
                <a:gd name="adj1" fmla="val 50000"/>
                <a:gd name="adj2" fmla="val 50000"/>
              </a:avLst>
            </a:prstGeom>
            <a:solidFill>
              <a:schemeClr val="tx2">
                <a:lumMod val="60000"/>
                <a:lumOff val="40000"/>
              </a:schemeClr>
            </a:solidFill>
            <a:ln w="9525">
              <a:solidFill>
                <a:schemeClr val="hlink"/>
              </a:solidFill>
              <a:miter lim="800000"/>
              <a:headEnd/>
              <a:tailEnd/>
            </a:ln>
          </p:spPr>
          <p:txBody>
            <a:bodyPr wrap="none" anchor="ctr"/>
            <a:lstStyle/>
            <a:p>
              <a:pPr>
                <a:defRPr/>
              </a:pPr>
              <a:endParaRPr lang="zh-CN" altLang="en-US">
                <a:solidFill>
                  <a:schemeClr val="tx1"/>
                </a:solidFill>
              </a:endParaRPr>
            </a:p>
          </p:txBody>
        </p:sp>
        <p:sp>
          <p:nvSpPr>
            <p:cNvPr id="59406" name="AutoShape 19"/>
            <p:cNvSpPr>
              <a:spLocks/>
            </p:cNvSpPr>
            <p:nvPr/>
          </p:nvSpPr>
          <p:spPr bwMode="auto">
            <a:xfrm>
              <a:off x="2753" y="1298"/>
              <a:ext cx="144" cy="432"/>
            </a:xfrm>
            <a:prstGeom prst="rightBrace">
              <a:avLst>
                <a:gd name="adj1" fmla="val 250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bg1"/>
                  </a:solidFill>
                  <a:latin typeface="Times New Roman" panose="02020603050405020304" pitchFamily="18" charset="0"/>
                  <a:ea typeface="楷体_GB2312" pitchFamily="49" charset="-122"/>
                </a:defRPr>
              </a:lvl1pPr>
              <a:lvl2pPr marL="742950" indent="-285750" eaLnBrk="0" hangingPunct="0">
                <a:defRPr kumimoji="1" sz="2800" b="1">
                  <a:solidFill>
                    <a:schemeClr val="bg1"/>
                  </a:solidFill>
                  <a:latin typeface="Times New Roman" panose="02020603050405020304" pitchFamily="18" charset="0"/>
                  <a:ea typeface="楷体_GB2312" pitchFamily="49" charset="-122"/>
                </a:defRPr>
              </a:lvl2pPr>
              <a:lvl3pPr marL="1143000" indent="-228600" eaLnBrk="0" hangingPunct="0">
                <a:defRPr kumimoji="1" sz="2800" b="1">
                  <a:solidFill>
                    <a:schemeClr val="bg1"/>
                  </a:solidFill>
                  <a:latin typeface="Times New Roman" panose="02020603050405020304" pitchFamily="18" charset="0"/>
                  <a:ea typeface="楷体_GB2312" pitchFamily="49" charset="-122"/>
                </a:defRPr>
              </a:lvl3pPr>
              <a:lvl4pPr marL="1600200" indent="-228600" eaLnBrk="0" hangingPunct="0">
                <a:defRPr kumimoji="1" sz="2800" b="1">
                  <a:solidFill>
                    <a:schemeClr val="bg1"/>
                  </a:solidFill>
                  <a:latin typeface="Times New Roman" panose="02020603050405020304" pitchFamily="18" charset="0"/>
                  <a:ea typeface="楷体_GB2312" pitchFamily="49" charset="-122"/>
                </a:defRPr>
              </a:lvl4pPr>
              <a:lvl5pPr marL="2057400" indent="-228600" eaLnBrk="0" hangingPunct="0">
                <a:defRPr kumimoji="1" sz="2800" b="1">
                  <a:solidFill>
                    <a:schemeClr val="bg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9pPr>
            </a:lstStyle>
            <a:p>
              <a:pPr algn="ctr" eaLnBrk="1" hangingPunct="1"/>
              <a:endParaRPr lang="zh-CN" altLang="en-US">
                <a:solidFill>
                  <a:schemeClr val="tx1"/>
                </a:solidFill>
              </a:endParaRPr>
            </a:p>
          </p:txBody>
        </p:sp>
      </p:grpSp>
      <p:grpSp>
        <p:nvGrpSpPr>
          <p:cNvPr id="4" name="Group 21"/>
          <p:cNvGrpSpPr>
            <a:grpSpLocks/>
          </p:cNvGrpSpPr>
          <p:nvPr/>
        </p:nvGrpSpPr>
        <p:grpSpPr bwMode="auto">
          <a:xfrm>
            <a:off x="3927475" y="3387788"/>
            <a:ext cx="1752600" cy="685800"/>
            <a:chOff x="2736" y="1248"/>
            <a:chExt cx="1104" cy="432"/>
          </a:xfrm>
        </p:grpSpPr>
        <p:sp>
          <p:nvSpPr>
            <p:cNvPr id="10" name="Text Box 22"/>
            <p:cNvSpPr txBox="1">
              <a:spLocks noChangeArrowheads="1"/>
            </p:cNvSpPr>
            <p:nvPr/>
          </p:nvSpPr>
          <p:spPr bwMode="auto">
            <a:xfrm>
              <a:off x="3264" y="1296"/>
              <a:ext cx="576" cy="288"/>
            </a:xfrm>
            <a:prstGeom prst="rect">
              <a:avLst/>
            </a:prstGeom>
            <a:noFill/>
            <a:ln w="9525">
              <a:noFill/>
              <a:miter lim="800000"/>
              <a:headEnd/>
              <a:tailEnd/>
            </a:ln>
            <a:effectLst/>
          </p:spPr>
          <p:txBody>
            <a:bodyPr>
              <a:spAutoFit/>
            </a:bodyPr>
            <a:lstStyle/>
            <a:p>
              <a:pPr>
                <a:spcBef>
                  <a:spcPct val="50000"/>
                </a:spcBef>
                <a:defRPr/>
              </a:pPr>
              <a:r>
                <a:rPr lang="zh-CN" altLang="en-US" sz="2400">
                  <a:solidFill>
                    <a:schemeClr val="tx1"/>
                  </a:solidFill>
                  <a:effectLst>
                    <a:outerShdw blurRad="38100" dist="38100" dir="2700000" algn="tl">
                      <a:srgbClr val="C0C0C0"/>
                    </a:outerShdw>
                  </a:effectLst>
                </a:rPr>
                <a:t>构造</a:t>
              </a:r>
            </a:p>
          </p:txBody>
        </p:sp>
        <p:sp>
          <p:nvSpPr>
            <p:cNvPr id="11" name="AutoShape 23"/>
            <p:cNvSpPr>
              <a:spLocks noChangeArrowheads="1"/>
            </p:cNvSpPr>
            <p:nvPr/>
          </p:nvSpPr>
          <p:spPr bwMode="auto">
            <a:xfrm>
              <a:off x="2880" y="1386"/>
              <a:ext cx="288" cy="144"/>
            </a:xfrm>
            <a:prstGeom prst="leftArrow">
              <a:avLst>
                <a:gd name="adj1" fmla="val 50000"/>
                <a:gd name="adj2" fmla="val 50000"/>
              </a:avLst>
            </a:prstGeom>
            <a:solidFill>
              <a:schemeClr val="tx2">
                <a:lumMod val="60000"/>
                <a:lumOff val="40000"/>
              </a:schemeClr>
            </a:solidFill>
            <a:ln w="9525">
              <a:solidFill>
                <a:srgbClr val="FFFF00"/>
              </a:solidFill>
              <a:miter lim="800000"/>
              <a:headEnd/>
              <a:tailEnd/>
            </a:ln>
          </p:spPr>
          <p:txBody>
            <a:bodyPr wrap="none" anchor="ctr"/>
            <a:lstStyle/>
            <a:p>
              <a:pPr>
                <a:defRPr/>
              </a:pPr>
              <a:endParaRPr lang="zh-CN" altLang="en-US">
                <a:solidFill>
                  <a:schemeClr val="tx1"/>
                </a:solidFill>
              </a:endParaRPr>
            </a:p>
          </p:txBody>
        </p:sp>
        <p:sp>
          <p:nvSpPr>
            <p:cNvPr id="59403" name="AutoShape 24"/>
            <p:cNvSpPr>
              <a:spLocks/>
            </p:cNvSpPr>
            <p:nvPr/>
          </p:nvSpPr>
          <p:spPr bwMode="auto">
            <a:xfrm>
              <a:off x="2736" y="1248"/>
              <a:ext cx="144" cy="432"/>
            </a:xfrm>
            <a:prstGeom prst="rightBrace">
              <a:avLst>
                <a:gd name="adj1" fmla="val 25000"/>
                <a:gd name="adj2" fmla="val 50000"/>
              </a:avLst>
            </a:pr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bg1"/>
                  </a:solidFill>
                  <a:latin typeface="Times New Roman" panose="02020603050405020304" pitchFamily="18" charset="0"/>
                  <a:ea typeface="楷体_GB2312" pitchFamily="49" charset="-122"/>
                </a:defRPr>
              </a:lvl1pPr>
              <a:lvl2pPr marL="742950" indent="-285750" eaLnBrk="0" hangingPunct="0">
                <a:defRPr kumimoji="1" sz="2800" b="1">
                  <a:solidFill>
                    <a:schemeClr val="bg1"/>
                  </a:solidFill>
                  <a:latin typeface="Times New Roman" panose="02020603050405020304" pitchFamily="18" charset="0"/>
                  <a:ea typeface="楷体_GB2312" pitchFamily="49" charset="-122"/>
                </a:defRPr>
              </a:lvl2pPr>
              <a:lvl3pPr marL="1143000" indent="-228600" eaLnBrk="0" hangingPunct="0">
                <a:defRPr kumimoji="1" sz="2800" b="1">
                  <a:solidFill>
                    <a:schemeClr val="bg1"/>
                  </a:solidFill>
                  <a:latin typeface="Times New Roman" panose="02020603050405020304" pitchFamily="18" charset="0"/>
                  <a:ea typeface="楷体_GB2312" pitchFamily="49" charset="-122"/>
                </a:defRPr>
              </a:lvl3pPr>
              <a:lvl4pPr marL="1600200" indent="-228600" eaLnBrk="0" hangingPunct="0">
                <a:defRPr kumimoji="1" sz="2800" b="1">
                  <a:solidFill>
                    <a:schemeClr val="bg1"/>
                  </a:solidFill>
                  <a:latin typeface="Times New Roman" panose="02020603050405020304" pitchFamily="18" charset="0"/>
                  <a:ea typeface="楷体_GB2312" pitchFamily="49" charset="-122"/>
                </a:defRPr>
              </a:lvl4pPr>
              <a:lvl5pPr marL="2057400" indent="-228600" eaLnBrk="0" hangingPunct="0">
                <a:defRPr kumimoji="1" sz="2800" b="1">
                  <a:solidFill>
                    <a:schemeClr val="bg1"/>
                  </a:solidFill>
                  <a:latin typeface="Times New Roman" panose="02020603050405020304" pitchFamily="18" charset="0"/>
                  <a:ea typeface="楷体_GB2312" pitchFamily="49" charset="-122"/>
                </a:defRPr>
              </a:lvl5pPr>
              <a:lvl6pPr marL="25146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6pPr>
              <a:lvl7pPr marL="29718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7pPr>
              <a:lvl8pPr marL="34290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8pPr>
              <a:lvl9pPr marL="3886200" indent="-228600" eaLnBrk="0" fontAlgn="base" hangingPunct="0">
                <a:spcBef>
                  <a:spcPct val="0"/>
                </a:spcBef>
                <a:spcAft>
                  <a:spcPct val="0"/>
                </a:spcAft>
                <a:defRPr kumimoji="1" sz="2800" b="1">
                  <a:solidFill>
                    <a:schemeClr val="bg1"/>
                  </a:solidFill>
                  <a:latin typeface="Times New Roman" panose="02020603050405020304" pitchFamily="18" charset="0"/>
                  <a:ea typeface="楷体_GB2312" pitchFamily="49" charset="-122"/>
                </a:defRPr>
              </a:lvl9pPr>
            </a:lstStyle>
            <a:p>
              <a:pPr eaLnBrk="1" hangingPunct="1"/>
              <a:endParaRPr lang="zh-CN" altLang="en-US">
                <a:solidFill>
                  <a:schemeClr val="tx1"/>
                </a:solidFill>
              </a:endParaRPr>
            </a:p>
          </p:txBody>
        </p:sp>
      </p:grpSp>
      <p:grpSp>
        <p:nvGrpSpPr>
          <p:cNvPr id="5" name="Group 29"/>
          <p:cNvGrpSpPr>
            <a:grpSpLocks/>
          </p:cNvGrpSpPr>
          <p:nvPr/>
        </p:nvGrpSpPr>
        <p:grpSpPr bwMode="auto">
          <a:xfrm>
            <a:off x="3901709" y="4210850"/>
            <a:ext cx="1524000" cy="450850"/>
            <a:chOff x="2592" y="2496"/>
            <a:chExt cx="960" cy="284"/>
          </a:xfrm>
        </p:grpSpPr>
        <p:sp>
          <p:nvSpPr>
            <p:cNvPr id="14" name="Text Box 26"/>
            <p:cNvSpPr txBox="1">
              <a:spLocks noChangeArrowheads="1"/>
            </p:cNvSpPr>
            <p:nvPr/>
          </p:nvSpPr>
          <p:spPr bwMode="auto">
            <a:xfrm>
              <a:off x="2976" y="2496"/>
              <a:ext cx="576" cy="284"/>
            </a:xfrm>
            <a:prstGeom prst="rect">
              <a:avLst/>
            </a:prstGeom>
            <a:noFill/>
            <a:ln w="9525">
              <a:noFill/>
              <a:miter lim="800000"/>
              <a:headEnd/>
              <a:tailEnd/>
            </a:ln>
            <a:effectLst/>
          </p:spPr>
          <p:txBody>
            <a:bodyPr>
              <a:spAutoFit/>
            </a:bodyPr>
            <a:lstStyle/>
            <a:p>
              <a:pPr>
                <a:lnSpc>
                  <a:spcPct val="105000"/>
                </a:lnSpc>
                <a:spcBef>
                  <a:spcPct val="50000"/>
                </a:spcBef>
                <a:defRPr/>
              </a:pPr>
              <a:r>
                <a:rPr lang="zh-CN" altLang="en-US" sz="2400">
                  <a:solidFill>
                    <a:schemeClr val="tx1"/>
                  </a:solidFill>
                  <a:effectLst>
                    <a:outerShdw blurRad="38100" dist="38100" dir="2700000" algn="tl">
                      <a:srgbClr val="C0C0C0"/>
                    </a:outerShdw>
                  </a:effectLst>
                </a:rPr>
                <a:t>测试</a:t>
              </a:r>
            </a:p>
          </p:txBody>
        </p:sp>
        <p:sp>
          <p:nvSpPr>
            <p:cNvPr id="15" name="AutoShape 27"/>
            <p:cNvSpPr>
              <a:spLocks noChangeArrowheads="1"/>
            </p:cNvSpPr>
            <p:nvPr/>
          </p:nvSpPr>
          <p:spPr bwMode="auto">
            <a:xfrm>
              <a:off x="2592" y="2586"/>
              <a:ext cx="288" cy="144"/>
            </a:xfrm>
            <a:prstGeom prst="leftArrow">
              <a:avLst>
                <a:gd name="adj1" fmla="val 50000"/>
                <a:gd name="adj2" fmla="val 50000"/>
              </a:avLst>
            </a:prstGeom>
            <a:solidFill>
              <a:schemeClr val="tx2">
                <a:lumMod val="60000"/>
                <a:lumOff val="40000"/>
              </a:schemeClr>
            </a:solidFill>
            <a:ln w="9525">
              <a:solidFill>
                <a:schemeClr val="hlink"/>
              </a:solidFill>
              <a:miter lim="800000"/>
              <a:headEnd/>
              <a:tailEnd/>
            </a:ln>
          </p:spPr>
          <p:txBody>
            <a:bodyPr wrap="none" anchor="ctr"/>
            <a:lstStyle/>
            <a:p>
              <a:pPr>
                <a:defRPr/>
              </a:pPr>
              <a:endParaRPr lang="zh-CN" altLang="en-US">
                <a:solidFill>
                  <a:schemeClr val="tx1"/>
                </a:solidFill>
              </a:endParaRPr>
            </a:p>
          </p:txBody>
        </p:sp>
      </p:grpSp>
      <p:sp>
        <p:nvSpPr>
          <p:cNvPr id="16" name="内容占位符 2"/>
          <p:cNvSpPr txBox="1">
            <a:spLocks/>
          </p:cNvSpPr>
          <p:nvPr/>
        </p:nvSpPr>
        <p:spPr>
          <a:xfrm>
            <a:off x="506046" y="1221024"/>
            <a:ext cx="7772400" cy="500474"/>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zh-CN" altLang="en-US" sz="2400" dirty="0">
                <a:solidFill>
                  <a:srgbClr val="0070C0"/>
                </a:solidFill>
              </a:rPr>
              <a:t>（六）面向对象软件工程（</a:t>
            </a:r>
            <a:r>
              <a:rPr lang="en-US" altLang="zh-CN" sz="2400" dirty="0">
                <a:solidFill>
                  <a:srgbClr val="0070C0"/>
                </a:solidFill>
              </a:rPr>
              <a:t>OOSE</a:t>
            </a:r>
            <a:r>
              <a:rPr lang="zh-CN" altLang="en-US" sz="2400" dirty="0">
                <a:solidFill>
                  <a:srgbClr val="0070C0"/>
                </a:solidFill>
              </a:rPr>
              <a:t>）</a:t>
            </a:r>
          </a:p>
          <a:p>
            <a:pPr marL="0" indent="0">
              <a:buFont typeface="Wingdings" pitchFamily="2" charset="2"/>
              <a:buNone/>
            </a:pPr>
            <a:endParaRPr lang="zh-CN" altLang="en-US" sz="2400" dirty="0">
              <a:solidFill>
                <a:srgbClr val="0070C0"/>
              </a:solidFill>
            </a:endParaRPr>
          </a:p>
          <a:p>
            <a:pPr marL="0" indent="0">
              <a:buFont typeface="Wingdings" pitchFamily="2" charset="2"/>
              <a:buNone/>
            </a:pPr>
            <a:endParaRPr lang="zh-CN" altLang="en-US" sz="2400" dirty="0">
              <a:solidFill>
                <a:srgbClr val="0070C0"/>
              </a:solidFill>
            </a:endParaRPr>
          </a:p>
        </p:txBody>
      </p:sp>
      <p:sp>
        <p:nvSpPr>
          <p:cNvPr id="17" name="标题 1"/>
          <p:cNvSpPr>
            <a:spLocks noGrp="1"/>
          </p:cNvSpPr>
          <p:nvPr>
            <p:ph type="title"/>
          </p:nvPr>
        </p:nvSpPr>
        <p:spPr>
          <a:xfrm>
            <a:off x="777509" y="317559"/>
            <a:ext cx="7772400" cy="711122"/>
          </a:xfrm>
        </p:spPr>
        <p:txBody>
          <a:bodyPr/>
          <a:lstStyle/>
          <a:p>
            <a:r>
              <a:rPr lang="zh-CN" altLang="en-US" dirty="0"/>
              <a:t>六、软件方法简介</a:t>
            </a:r>
          </a:p>
        </p:txBody>
      </p:sp>
    </p:spTree>
    <p:extLst>
      <p:ext uri="{BB962C8B-B14F-4D97-AF65-F5344CB8AC3E}">
        <p14:creationId xmlns:p14="http://schemas.microsoft.com/office/powerpoint/2010/main" val="9767828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2" presetClass="entr" presetSubtype="2"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slide(fromRight)">
                                      <p:cBhvr>
                                        <p:cTn id="31" dur="500"/>
                                        <p:tgtEl>
                                          <p:spTgt spid="2"/>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12" presetClass="entr" presetSubtype="2"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slide(fromRight)">
                                      <p:cBhvr>
                                        <p:cTn id="36" dur="1000"/>
                                        <p:tgtEl>
                                          <p:spTgt spid="4"/>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12" presetClass="entr" presetSubtype="2"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slide(fromRight)">
                                      <p:cBhvr>
                                        <p:cTn id="4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内容占位符 2"/>
          <p:cNvSpPr>
            <a:spLocks noGrp="1"/>
          </p:cNvSpPr>
          <p:nvPr>
            <p:ph idx="1"/>
          </p:nvPr>
        </p:nvSpPr>
        <p:spPr bwMode="auto">
          <a:xfrm>
            <a:off x="624154" y="1913841"/>
            <a:ext cx="8283539" cy="4050792"/>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p>
            <a:pPr>
              <a:lnSpc>
                <a:spcPct val="120000"/>
              </a:lnSpc>
            </a:pPr>
            <a:r>
              <a:rPr lang="zh-CN" altLang="en-US" sz="2400" dirty="0"/>
              <a:t> 用例</a:t>
            </a:r>
            <a:r>
              <a:rPr lang="en-US" altLang="zh-CN" sz="2400" dirty="0"/>
              <a:t>(Use case):   OOSE</a:t>
            </a:r>
            <a:r>
              <a:rPr lang="zh-CN" altLang="en-US" sz="2400" dirty="0"/>
              <a:t>中的重要概念</a:t>
            </a:r>
            <a:r>
              <a:rPr lang="en-US" altLang="zh-CN" sz="2400" dirty="0"/>
              <a:t>,</a:t>
            </a:r>
            <a:r>
              <a:rPr lang="zh-CN" altLang="en-US" sz="2400" dirty="0"/>
              <a:t>在开发各种模型时</a:t>
            </a:r>
            <a:r>
              <a:rPr lang="en-US" altLang="zh-CN" sz="2400" dirty="0"/>
              <a:t>,</a:t>
            </a:r>
            <a:r>
              <a:rPr lang="zh-CN" altLang="en-US" sz="2400" dirty="0"/>
              <a:t>用例贯穿了</a:t>
            </a:r>
            <a:r>
              <a:rPr lang="en-US" altLang="zh-CN" sz="2400" dirty="0"/>
              <a:t>OOSE</a:t>
            </a:r>
            <a:r>
              <a:rPr lang="zh-CN" altLang="en-US" sz="2400" dirty="0"/>
              <a:t>活动的核心</a:t>
            </a:r>
            <a:r>
              <a:rPr lang="en-US" altLang="zh-CN" sz="2400" dirty="0"/>
              <a:t>,</a:t>
            </a:r>
            <a:r>
              <a:rPr lang="zh-CN" altLang="en-US" sz="2400" dirty="0"/>
              <a:t>描述了系统的需求及功能。</a:t>
            </a:r>
            <a:endParaRPr lang="en-US" altLang="zh-CN" sz="2400" dirty="0"/>
          </a:p>
          <a:p>
            <a:pPr>
              <a:lnSpc>
                <a:spcPct val="120000"/>
              </a:lnSpc>
            </a:pPr>
            <a:r>
              <a:rPr lang="zh-CN" altLang="en-US" sz="2400" dirty="0"/>
              <a:t>分析模型：</a:t>
            </a:r>
            <a:r>
              <a:rPr lang="en-US" altLang="zh-CN" sz="2400" dirty="0"/>
              <a:t>use case</a:t>
            </a:r>
            <a:r>
              <a:rPr lang="zh-CN" altLang="en-US" sz="2400" dirty="0"/>
              <a:t>模型通过分析来构造。</a:t>
            </a:r>
            <a:endParaRPr lang="en-US" altLang="zh-CN" sz="2400" dirty="0"/>
          </a:p>
          <a:p>
            <a:pPr>
              <a:lnSpc>
                <a:spcPct val="120000"/>
              </a:lnSpc>
            </a:pPr>
            <a:r>
              <a:rPr lang="zh-CN" altLang="en-US" sz="2400" dirty="0"/>
              <a:t>设计模型：</a:t>
            </a:r>
            <a:r>
              <a:rPr lang="en-US" altLang="zh-CN" sz="2400" dirty="0"/>
              <a:t>use case</a:t>
            </a:r>
            <a:r>
              <a:rPr lang="zh-CN" altLang="en-US" sz="2400" dirty="0"/>
              <a:t>模型通过设计来具体化。</a:t>
            </a:r>
            <a:endParaRPr lang="en-US" altLang="zh-CN" sz="2400" dirty="0"/>
          </a:p>
          <a:p>
            <a:pPr>
              <a:lnSpc>
                <a:spcPct val="120000"/>
              </a:lnSpc>
            </a:pPr>
            <a:r>
              <a:rPr lang="zh-CN" altLang="en-US" sz="2400" dirty="0"/>
              <a:t>实现模型：该模型依据具体化的设计来实现</a:t>
            </a:r>
            <a:r>
              <a:rPr lang="en-US" altLang="zh-CN" sz="2400" dirty="0"/>
              <a:t>use case</a:t>
            </a:r>
            <a:r>
              <a:rPr lang="zh-CN" altLang="en-US" sz="2400" dirty="0"/>
              <a:t>模型。</a:t>
            </a:r>
            <a:endParaRPr lang="en-US" altLang="zh-CN" sz="2400" dirty="0"/>
          </a:p>
          <a:p>
            <a:pPr>
              <a:lnSpc>
                <a:spcPct val="120000"/>
              </a:lnSpc>
            </a:pPr>
            <a:r>
              <a:rPr lang="zh-CN" altLang="en-US" sz="2400" dirty="0"/>
              <a:t>测试模型：用来测试具体化的</a:t>
            </a:r>
            <a:r>
              <a:rPr lang="en-US" altLang="zh-CN" sz="2400" dirty="0"/>
              <a:t>use case</a:t>
            </a:r>
            <a:r>
              <a:rPr lang="zh-CN" altLang="en-US" sz="2400" dirty="0"/>
              <a:t>模型。</a:t>
            </a:r>
          </a:p>
          <a:p>
            <a:endParaRPr lang="zh-CN" altLang="en-US" sz="2400" dirty="0"/>
          </a:p>
        </p:txBody>
      </p:sp>
      <p:sp>
        <p:nvSpPr>
          <p:cNvPr id="5" name="内容占位符 2"/>
          <p:cNvSpPr txBox="1">
            <a:spLocks/>
          </p:cNvSpPr>
          <p:nvPr/>
        </p:nvSpPr>
        <p:spPr>
          <a:xfrm>
            <a:off x="506046" y="1221023"/>
            <a:ext cx="7772400" cy="69281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marL="0" indent="0">
              <a:buFont typeface="Wingdings" pitchFamily="2" charset="2"/>
              <a:buNone/>
            </a:pPr>
            <a:r>
              <a:rPr lang="zh-CN" altLang="en-US" sz="2400" dirty="0">
                <a:solidFill>
                  <a:srgbClr val="0070C0"/>
                </a:solidFill>
              </a:rPr>
              <a:t>（六）面向对象软件工程（</a:t>
            </a:r>
            <a:r>
              <a:rPr lang="en-US" altLang="zh-CN" sz="2400" dirty="0">
                <a:solidFill>
                  <a:srgbClr val="0070C0"/>
                </a:solidFill>
              </a:rPr>
              <a:t>OOSE</a:t>
            </a:r>
            <a:r>
              <a:rPr lang="zh-CN" altLang="en-US" sz="2400" dirty="0">
                <a:solidFill>
                  <a:srgbClr val="0070C0"/>
                </a:solidFill>
              </a:rPr>
              <a:t>）</a:t>
            </a:r>
          </a:p>
        </p:txBody>
      </p:sp>
      <p:sp>
        <p:nvSpPr>
          <p:cNvPr id="6" name="标题 1"/>
          <p:cNvSpPr>
            <a:spLocks noGrp="1"/>
          </p:cNvSpPr>
          <p:nvPr>
            <p:ph type="title"/>
          </p:nvPr>
        </p:nvSpPr>
        <p:spPr>
          <a:xfrm>
            <a:off x="777509" y="317559"/>
            <a:ext cx="7772400" cy="711122"/>
          </a:xfrm>
        </p:spPr>
        <p:txBody>
          <a:bodyPr/>
          <a:lstStyle/>
          <a:p>
            <a:r>
              <a:rPr lang="zh-CN" altLang="en-US" dirty="0"/>
              <a:t>六、软件方法简介</a:t>
            </a:r>
          </a:p>
        </p:txBody>
      </p:sp>
    </p:spTree>
    <p:extLst>
      <p:ext uri="{BB962C8B-B14F-4D97-AF65-F5344CB8AC3E}">
        <p14:creationId xmlns:p14="http://schemas.microsoft.com/office/powerpoint/2010/main" val="36047777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05597" y="1882262"/>
            <a:ext cx="7772400" cy="663913"/>
          </a:xfrm>
        </p:spPr>
        <p:txBody>
          <a:bodyPr>
            <a:normAutofit/>
          </a:bodyPr>
          <a:lstStyle/>
          <a:p>
            <a:pPr marL="0" indent="0">
              <a:buNone/>
            </a:pPr>
            <a:r>
              <a:rPr lang="en-US" altLang="zh-CN" dirty="0"/>
              <a:t>  </a:t>
            </a:r>
            <a:r>
              <a:rPr lang="zh-CN" altLang="zh-CN" dirty="0"/>
              <a:t>主要表现在软件成本日益增长、开发进度难以控制 、软件质量差、软件维护困难四个方面。</a:t>
            </a:r>
          </a:p>
        </p:txBody>
      </p:sp>
      <p:sp>
        <p:nvSpPr>
          <p:cNvPr id="6" name="矩形 5"/>
          <p:cNvSpPr/>
          <p:nvPr/>
        </p:nvSpPr>
        <p:spPr>
          <a:xfrm>
            <a:off x="930447" y="2733303"/>
            <a:ext cx="4106333" cy="3416320"/>
          </a:xfrm>
          <a:prstGeom prst="rect">
            <a:avLst/>
          </a:prstGeom>
        </p:spPr>
        <p:txBody>
          <a:bodyPr wrap="square">
            <a:spAutoFit/>
          </a:bodyPr>
          <a:lstStyle/>
          <a:p>
            <a:pPr marL="285750" indent="-285750">
              <a:lnSpc>
                <a:spcPct val="150000"/>
              </a:lnSpc>
              <a:buFont typeface="Wingdings" panose="05000000000000000000" pitchFamily="2" charset="2"/>
              <a:buChar char="n"/>
            </a:pPr>
            <a:r>
              <a:rPr lang="zh-CN" altLang="zh-CN" b="1" dirty="0">
                <a:solidFill>
                  <a:srgbClr val="FF0000"/>
                </a:solidFill>
              </a:rPr>
              <a:t>软件成本日益增长</a:t>
            </a:r>
            <a:endParaRPr lang="zh-CN" altLang="zh-CN" dirty="0">
              <a:solidFill>
                <a:srgbClr val="FF0000"/>
              </a:solidFill>
            </a:endParaRPr>
          </a:p>
          <a:p>
            <a:pPr>
              <a:lnSpc>
                <a:spcPct val="150000"/>
              </a:lnSpc>
            </a:pPr>
            <a:r>
              <a:rPr lang="zh-CN" altLang="en-US" dirty="0"/>
              <a:t>软件成本在计算机系统总成本中所占的比例居高不下，且逐年上升。由于微电子学技术的进步和硬件生产自动化程度不断提高，硬件成本逐年下降，性能和产量迅速提高。然而软件开发需要大量人力，软件成本随着软件规模和数量的剧增而持续上升。</a:t>
            </a:r>
          </a:p>
        </p:txBody>
      </p:sp>
      <p:pic>
        <p:nvPicPr>
          <p:cNvPr id="7" name="图片 6"/>
          <p:cNvPicPr>
            <a:picLocks noChangeAspect="1"/>
          </p:cNvPicPr>
          <p:nvPr/>
        </p:nvPicPr>
        <p:blipFill>
          <a:blip r:embed="rId2"/>
          <a:stretch>
            <a:fillRect/>
          </a:stretch>
        </p:blipFill>
        <p:spPr>
          <a:xfrm>
            <a:off x="4920380" y="2652153"/>
            <a:ext cx="3706266" cy="2820256"/>
          </a:xfrm>
          <a:prstGeom prst="rect">
            <a:avLst/>
          </a:prstGeom>
        </p:spPr>
      </p:pic>
      <p:sp>
        <p:nvSpPr>
          <p:cNvPr id="8" name="矩形 7"/>
          <p:cNvSpPr/>
          <p:nvPr/>
        </p:nvSpPr>
        <p:spPr>
          <a:xfrm>
            <a:off x="5305778" y="5410959"/>
            <a:ext cx="3589866" cy="738664"/>
          </a:xfrm>
          <a:prstGeom prst="rect">
            <a:avLst/>
          </a:prstGeom>
        </p:spPr>
        <p:txBody>
          <a:bodyPr wrap="square">
            <a:spAutoFit/>
          </a:bodyPr>
          <a:lstStyle/>
          <a:p>
            <a:r>
              <a:rPr lang="zh-CN" altLang="en-US" sz="1400" dirty="0"/>
              <a:t>从美、日两国的统计数字表明，</a:t>
            </a:r>
            <a:r>
              <a:rPr lang="en-US" altLang="zh-CN" sz="1400" dirty="0"/>
              <a:t>1985</a:t>
            </a:r>
            <a:r>
              <a:rPr lang="zh-CN" altLang="en-US" sz="1400" dirty="0"/>
              <a:t>年度软件成本大约占总成本的</a:t>
            </a:r>
            <a:r>
              <a:rPr lang="en-US" altLang="zh-CN" sz="1400" dirty="0"/>
              <a:t>85</a:t>
            </a:r>
            <a:r>
              <a:rPr lang="zh-CN" altLang="en-US" sz="1400" dirty="0"/>
              <a:t>％，而</a:t>
            </a:r>
            <a:r>
              <a:rPr lang="en-US" altLang="zh-CN" sz="1400" dirty="0"/>
              <a:t>1960</a:t>
            </a:r>
            <a:r>
              <a:rPr lang="zh-CN" altLang="en-US" sz="1400" dirty="0"/>
              <a:t>年软件费用才占总费用的</a:t>
            </a:r>
            <a:r>
              <a:rPr lang="en-US" altLang="zh-CN" sz="1400" dirty="0"/>
              <a:t>25%</a:t>
            </a:r>
            <a:r>
              <a:rPr lang="zh-CN" altLang="en-US" sz="1400" dirty="0"/>
              <a:t>。</a:t>
            </a:r>
          </a:p>
        </p:txBody>
      </p:sp>
      <p:sp>
        <p:nvSpPr>
          <p:cNvPr id="9" name="标题 1"/>
          <p:cNvSpPr>
            <a:spLocks noGrp="1"/>
          </p:cNvSpPr>
          <p:nvPr>
            <p:ph type="title"/>
          </p:nvPr>
        </p:nvSpPr>
        <p:spPr>
          <a:xfrm>
            <a:off x="680748" y="393563"/>
            <a:ext cx="7772400" cy="711122"/>
          </a:xfrm>
        </p:spPr>
        <p:txBody>
          <a:bodyPr>
            <a:normAutofit/>
          </a:bodyPr>
          <a:lstStyle/>
          <a:p>
            <a:r>
              <a:rPr lang="zh-CN" altLang="en-US" dirty="0"/>
              <a:t>二、</a:t>
            </a:r>
            <a:r>
              <a:rPr lang="zh-CN" altLang="en-US" sz="4400" dirty="0">
                <a:solidFill>
                  <a:srgbClr val="0070C0"/>
                </a:solidFill>
              </a:rPr>
              <a:t>软件为什么需要设计</a:t>
            </a:r>
            <a:endParaRPr lang="zh-CN" altLang="en-US" dirty="0"/>
          </a:p>
        </p:txBody>
      </p:sp>
      <p:sp>
        <p:nvSpPr>
          <p:cNvPr id="10" name="矩形 9"/>
          <p:cNvSpPr/>
          <p:nvPr/>
        </p:nvSpPr>
        <p:spPr>
          <a:xfrm>
            <a:off x="805597" y="1280492"/>
            <a:ext cx="1784463" cy="535531"/>
          </a:xfrm>
          <a:prstGeom prst="rect">
            <a:avLst/>
          </a:prstGeom>
        </p:spPr>
        <p:txBody>
          <a:bodyPr wrap="none">
            <a:spAutoFit/>
          </a:bodyPr>
          <a:lstStyle/>
          <a:p>
            <a:pPr>
              <a:lnSpc>
                <a:spcPct val="120000"/>
              </a:lnSpc>
            </a:pPr>
            <a:r>
              <a:rPr lang="en-US" altLang="zh-CN" sz="2400" dirty="0">
                <a:solidFill>
                  <a:srgbClr val="7030A0"/>
                </a:solidFill>
              </a:rPr>
              <a:t>4.</a:t>
            </a:r>
            <a:r>
              <a:rPr lang="zh-CN" altLang="en-US" sz="2400" dirty="0">
                <a:solidFill>
                  <a:srgbClr val="7030A0"/>
                </a:solidFill>
              </a:rPr>
              <a:t> 软件危机</a:t>
            </a:r>
            <a:endParaRPr lang="en-US" altLang="zh-CN" sz="2400" dirty="0">
              <a:solidFill>
                <a:srgbClr val="7030A0"/>
              </a:solidFill>
            </a:endParaRPr>
          </a:p>
        </p:txBody>
      </p:sp>
    </p:spTree>
    <p:extLst>
      <p:ext uri="{BB962C8B-B14F-4D97-AF65-F5344CB8AC3E}">
        <p14:creationId xmlns:p14="http://schemas.microsoft.com/office/powerpoint/2010/main" val="2798474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73711" y="1630112"/>
            <a:ext cx="8396578" cy="4880708"/>
          </a:xfrm>
        </p:spPr>
        <p:txBody>
          <a:bodyPr>
            <a:normAutofit fontScale="92500" lnSpcReduction="10000"/>
          </a:bodyPr>
          <a:lstStyle/>
          <a:p>
            <a:pPr lvl="0">
              <a:buFont typeface="Wingdings" panose="05000000000000000000" pitchFamily="2" charset="2"/>
              <a:buChar char="n"/>
            </a:pPr>
            <a:r>
              <a:rPr lang="zh-CN" altLang="zh-CN" sz="2400" b="1" dirty="0">
                <a:solidFill>
                  <a:srgbClr val="FF0000"/>
                </a:solidFill>
              </a:rPr>
              <a:t>开发进度难以控制 </a:t>
            </a:r>
            <a:endParaRPr lang="en-US" altLang="zh-CN" sz="2400" b="1" dirty="0">
              <a:solidFill>
                <a:srgbClr val="FF0000"/>
              </a:solidFill>
            </a:endParaRPr>
          </a:p>
          <a:p>
            <a:pPr lvl="1">
              <a:lnSpc>
                <a:spcPct val="150000"/>
              </a:lnSpc>
              <a:buFont typeface="Trebuchet MS" panose="020B0603020202020204" pitchFamily="34" charset="0"/>
              <a:buChar char="-"/>
            </a:pPr>
            <a:r>
              <a:rPr lang="zh-CN" altLang="zh-CN" sz="2100" dirty="0"/>
              <a:t>许多重要的大型软件开发项目，不能在一定的时间、一定的预算之内完成。表现在完工日期一再拖后、经费一再超支，甚至工程最终宣告失败等方面。</a:t>
            </a:r>
          </a:p>
          <a:p>
            <a:pPr lvl="1">
              <a:lnSpc>
                <a:spcPct val="150000"/>
              </a:lnSpc>
              <a:buFont typeface="Trebuchet MS" panose="020B0603020202020204" pitchFamily="34" charset="0"/>
              <a:buChar char="-"/>
            </a:pPr>
            <a:r>
              <a:rPr lang="zh-CN" altLang="zh-CN" sz="2100" b="1" dirty="0"/>
              <a:t>由于软件是逻辑、智力产品，软件的开发需建立庞大的逻辑体系，这是与其他产品的生产不一样的。实行</a:t>
            </a:r>
            <a:r>
              <a:rPr lang="en-US" altLang="zh-CN" sz="2100" b="1" dirty="0"/>
              <a:t>“</a:t>
            </a:r>
            <a:r>
              <a:rPr lang="zh-CN" altLang="zh-CN" sz="2100" b="1" dirty="0"/>
              <a:t>三班倒</a:t>
            </a:r>
            <a:r>
              <a:rPr lang="en-US" altLang="zh-CN" sz="2100" b="1" dirty="0"/>
              <a:t>“</a:t>
            </a:r>
            <a:r>
              <a:rPr lang="zh-CN" altLang="zh-CN" sz="2100" b="1" dirty="0"/>
              <a:t>等方法不能用在软件开发上。</a:t>
            </a:r>
            <a:endParaRPr lang="zh-CN" altLang="zh-CN" sz="2100" dirty="0"/>
          </a:p>
          <a:p>
            <a:pPr lvl="1">
              <a:lnSpc>
                <a:spcPct val="150000"/>
              </a:lnSpc>
              <a:buFont typeface="Trebuchet MS" panose="020B0603020202020204" pitchFamily="34" charset="0"/>
              <a:buChar char="-"/>
            </a:pPr>
            <a:r>
              <a:rPr lang="zh-CN" altLang="zh-CN" sz="2100" dirty="0"/>
              <a:t>在软件开发过程中，用户需求变化等各种意想不到的情况层出不穷，令软件开发过程很难保证按预定的计划实现，给项目计划和论证工作带来了很大的困难。</a:t>
            </a:r>
          </a:p>
          <a:p>
            <a:pPr lvl="1">
              <a:lnSpc>
                <a:spcPct val="150000"/>
              </a:lnSpc>
              <a:buFont typeface="Trebuchet MS" panose="020B0603020202020204" pitchFamily="34" charset="0"/>
              <a:buChar char="-"/>
            </a:pPr>
            <a:r>
              <a:rPr lang="zh-CN" altLang="zh-CN" sz="2100" dirty="0"/>
              <a:t>盲目增加软件开发人员并不能成比例地提高软件开发能力。相反，随着人员数量的增加，人员的组织、协调、通信、培训和管理等方面的问题将更为严重。</a:t>
            </a:r>
            <a:endParaRPr lang="zh-CN" altLang="en-US" sz="2100" dirty="0"/>
          </a:p>
        </p:txBody>
      </p:sp>
      <p:sp>
        <p:nvSpPr>
          <p:cNvPr id="5" name="标题 1"/>
          <p:cNvSpPr>
            <a:spLocks noGrp="1"/>
          </p:cNvSpPr>
          <p:nvPr>
            <p:ph type="title"/>
          </p:nvPr>
        </p:nvSpPr>
        <p:spPr>
          <a:xfrm>
            <a:off x="680748" y="393563"/>
            <a:ext cx="7772400" cy="711122"/>
          </a:xfrm>
        </p:spPr>
        <p:txBody>
          <a:bodyPr>
            <a:normAutofit/>
          </a:bodyPr>
          <a:lstStyle/>
          <a:p>
            <a:r>
              <a:rPr lang="zh-CN" altLang="en-US" dirty="0"/>
              <a:t>二、</a:t>
            </a:r>
            <a:r>
              <a:rPr lang="zh-CN" altLang="en-US" sz="4400" dirty="0">
                <a:solidFill>
                  <a:srgbClr val="0070C0"/>
                </a:solidFill>
              </a:rPr>
              <a:t>软件为什么需要设计</a:t>
            </a:r>
            <a:endParaRPr lang="zh-CN" altLang="en-US" dirty="0"/>
          </a:p>
        </p:txBody>
      </p:sp>
      <p:sp>
        <p:nvSpPr>
          <p:cNvPr id="6" name="矩形 5"/>
          <p:cNvSpPr/>
          <p:nvPr/>
        </p:nvSpPr>
        <p:spPr>
          <a:xfrm>
            <a:off x="749943" y="1022844"/>
            <a:ext cx="1784463" cy="535531"/>
          </a:xfrm>
          <a:prstGeom prst="rect">
            <a:avLst/>
          </a:prstGeom>
        </p:spPr>
        <p:txBody>
          <a:bodyPr wrap="none">
            <a:spAutoFit/>
          </a:bodyPr>
          <a:lstStyle/>
          <a:p>
            <a:pPr>
              <a:lnSpc>
                <a:spcPct val="120000"/>
              </a:lnSpc>
            </a:pPr>
            <a:r>
              <a:rPr lang="en-US" altLang="zh-CN" sz="2400" dirty="0">
                <a:solidFill>
                  <a:srgbClr val="7030A0"/>
                </a:solidFill>
              </a:rPr>
              <a:t>4.</a:t>
            </a:r>
            <a:r>
              <a:rPr lang="zh-CN" altLang="en-US" sz="2400" dirty="0">
                <a:solidFill>
                  <a:srgbClr val="7030A0"/>
                </a:solidFill>
              </a:rPr>
              <a:t> 软件危机</a:t>
            </a:r>
            <a:endParaRPr lang="en-US" altLang="zh-CN" sz="2400" dirty="0">
              <a:solidFill>
                <a:srgbClr val="7030A0"/>
              </a:solidFill>
            </a:endParaRPr>
          </a:p>
        </p:txBody>
      </p:sp>
    </p:spTree>
    <p:extLst>
      <p:ext uri="{BB962C8B-B14F-4D97-AF65-F5344CB8AC3E}">
        <p14:creationId xmlns:p14="http://schemas.microsoft.com/office/powerpoint/2010/main" val="40598378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0831" y="1670528"/>
            <a:ext cx="8331512" cy="4992665"/>
          </a:xfrm>
        </p:spPr>
        <p:txBody>
          <a:bodyPr>
            <a:normAutofit fontScale="92500" lnSpcReduction="20000"/>
          </a:bodyPr>
          <a:lstStyle/>
          <a:p>
            <a:pPr lvl="0"/>
            <a:r>
              <a:rPr lang="zh-CN" altLang="en-US" sz="2600" dirty="0">
                <a:solidFill>
                  <a:srgbClr val="FF0000"/>
                </a:solidFill>
              </a:rPr>
              <a:t>软件质量差 </a:t>
            </a:r>
          </a:p>
          <a:p>
            <a:pPr lvl="1">
              <a:lnSpc>
                <a:spcPct val="150000"/>
              </a:lnSpc>
              <a:buFont typeface="Trebuchet MS" panose="020B0603020202020204" pitchFamily="34" charset="0"/>
              <a:buChar char="-"/>
            </a:pPr>
            <a:r>
              <a:rPr lang="zh-CN" altLang="en-US" sz="2100" dirty="0"/>
              <a:t>软件项目即使能按预定日期完成，结果却不尽人意。</a:t>
            </a:r>
            <a:r>
              <a:rPr lang="en-US" altLang="zh-CN" sz="2100" dirty="0"/>
              <a:t>1965</a:t>
            </a:r>
            <a:r>
              <a:rPr lang="zh-CN" altLang="en-US" sz="2100" dirty="0"/>
              <a:t>年至</a:t>
            </a:r>
            <a:r>
              <a:rPr lang="en-US" altLang="zh-CN" sz="2100" dirty="0"/>
              <a:t>1970</a:t>
            </a:r>
            <a:r>
              <a:rPr lang="zh-CN" altLang="en-US" sz="2100" dirty="0"/>
              <a:t>年，美国范登堡基地发射火箭多次失败，绝大部分故障是由控制程序错误造成的。</a:t>
            </a:r>
          </a:p>
          <a:p>
            <a:pPr lvl="1">
              <a:lnSpc>
                <a:spcPct val="150000"/>
              </a:lnSpc>
              <a:buFont typeface="Trebuchet MS" panose="020B0603020202020204" pitchFamily="34" charset="0"/>
              <a:buChar char="-"/>
            </a:pPr>
            <a:r>
              <a:rPr lang="en-US" altLang="zh-CN" sz="2100" dirty="0"/>
              <a:t>2005</a:t>
            </a:r>
            <a:r>
              <a:rPr lang="zh-CN" altLang="en-US" sz="2100" dirty="0"/>
              <a:t>年</a:t>
            </a:r>
            <a:r>
              <a:rPr lang="en-US" altLang="zh-CN" sz="2100" dirty="0"/>
              <a:t>1</a:t>
            </a:r>
            <a:r>
              <a:rPr lang="zh-CN" altLang="en-US" sz="2100" dirty="0"/>
              <a:t>月</a:t>
            </a:r>
            <a:r>
              <a:rPr lang="en-US" altLang="zh-CN" sz="2100" dirty="0"/>
              <a:t>16</a:t>
            </a:r>
            <a:r>
              <a:rPr lang="zh-CN" altLang="en-US" sz="2100" dirty="0"/>
              <a:t>日晚</a:t>
            </a:r>
            <a:r>
              <a:rPr lang="en-US" altLang="zh-CN" sz="2100" dirty="0"/>
              <a:t>11</a:t>
            </a:r>
            <a:r>
              <a:rPr lang="zh-CN" altLang="en-US" sz="2100" dirty="0"/>
              <a:t>时</a:t>
            </a:r>
            <a:r>
              <a:rPr lang="en-US" altLang="zh-CN" sz="2100" dirty="0"/>
              <a:t>30</a:t>
            </a:r>
            <a:r>
              <a:rPr lang="zh-CN" altLang="en-US" sz="2100" dirty="0"/>
              <a:t>分至</a:t>
            </a:r>
            <a:r>
              <a:rPr lang="en-US" altLang="zh-CN" sz="2100" dirty="0"/>
              <a:t>1</a:t>
            </a:r>
            <a:r>
              <a:rPr lang="zh-CN" altLang="en-US" sz="2100" dirty="0"/>
              <a:t>月</a:t>
            </a:r>
            <a:r>
              <a:rPr lang="en-US" altLang="zh-CN" sz="2100" dirty="0"/>
              <a:t>17</a:t>
            </a:r>
            <a:r>
              <a:rPr lang="zh-CN" altLang="en-US" sz="2100" dirty="0"/>
              <a:t>日凌晨</a:t>
            </a:r>
            <a:r>
              <a:rPr lang="en-US" altLang="zh-CN" sz="2100" dirty="0"/>
              <a:t>1</a:t>
            </a:r>
            <a:r>
              <a:rPr lang="zh-CN" altLang="en-US" sz="2100" dirty="0"/>
              <a:t>时</a:t>
            </a:r>
            <a:r>
              <a:rPr lang="en-US" altLang="zh-CN" sz="2100" dirty="0"/>
              <a:t>30</a:t>
            </a:r>
            <a:r>
              <a:rPr lang="zh-CN" altLang="en-US" sz="2100" dirty="0"/>
              <a:t>分，在北京西站购买直达特快列车车票的旅客苦等了两个小时仍然没有买到票，售票员说电脑系统出现故障无法出票。之前，北京直达特快列车车票因电脑系统问题已经在</a:t>
            </a:r>
            <a:r>
              <a:rPr lang="en-US" altLang="zh-CN" sz="2100" dirty="0"/>
              <a:t>16</a:t>
            </a:r>
            <a:r>
              <a:rPr lang="zh-CN" altLang="en-US" sz="2100" dirty="0"/>
              <a:t>日下午</a:t>
            </a:r>
            <a:r>
              <a:rPr lang="en-US" altLang="zh-CN" sz="2100" dirty="0"/>
              <a:t>3</a:t>
            </a:r>
            <a:r>
              <a:rPr lang="zh-CN" altLang="en-US" sz="2100" dirty="0"/>
              <a:t>时停售了一个小时。</a:t>
            </a:r>
          </a:p>
          <a:p>
            <a:pPr lvl="1">
              <a:lnSpc>
                <a:spcPct val="150000"/>
              </a:lnSpc>
              <a:buFont typeface="Trebuchet MS" panose="020B0603020202020204" pitchFamily="34" charset="0"/>
              <a:buChar char="-"/>
            </a:pPr>
            <a:r>
              <a:rPr lang="zh-CN" altLang="en-US" sz="2100" dirty="0"/>
              <a:t>在“软件作坊”里，由于缺乏工程化思想的指导，程序员几乎总是习惯性地以自己的想法去代替用户对软件的需求，软件设计带有随意性，很多功能只是程序员的“一厢情愿”而已，这是造成软件不能令人满意的重要因素。</a:t>
            </a:r>
          </a:p>
        </p:txBody>
      </p:sp>
      <p:sp>
        <p:nvSpPr>
          <p:cNvPr id="5" name="标题 1"/>
          <p:cNvSpPr>
            <a:spLocks noGrp="1"/>
          </p:cNvSpPr>
          <p:nvPr>
            <p:ph type="title"/>
          </p:nvPr>
        </p:nvSpPr>
        <p:spPr>
          <a:xfrm>
            <a:off x="680748" y="393563"/>
            <a:ext cx="7772400" cy="711122"/>
          </a:xfrm>
        </p:spPr>
        <p:txBody>
          <a:bodyPr>
            <a:normAutofit/>
          </a:bodyPr>
          <a:lstStyle/>
          <a:p>
            <a:r>
              <a:rPr lang="zh-CN" altLang="en-US" dirty="0"/>
              <a:t>二、</a:t>
            </a:r>
            <a:r>
              <a:rPr lang="zh-CN" altLang="en-US" sz="4400" dirty="0">
                <a:solidFill>
                  <a:srgbClr val="0070C0"/>
                </a:solidFill>
              </a:rPr>
              <a:t>软件为什么需要设计</a:t>
            </a:r>
            <a:endParaRPr lang="zh-CN" altLang="en-US" dirty="0"/>
          </a:p>
        </p:txBody>
      </p:sp>
      <p:sp>
        <p:nvSpPr>
          <p:cNvPr id="6" name="矩形 5"/>
          <p:cNvSpPr/>
          <p:nvPr/>
        </p:nvSpPr>
        <p:spPr>
          <a:xfrm>
            <a:off x="749943" y="1022844"/>
            <a:ext cx="1784463" cy="535531"/>
          </a:xfrm>
          <a:prstGeom prst="rect">
            <a:avLst/>
          </a:prstGeom>
        </p:spPr>
        <p:txBody>
          <a:bodyPr wrap="none">
            <a:spAutoFit/>
          </a:bodyPr>
          <a:lstStyle/>
          <a:p>
            <a:pPr>
              <a:lnSpc>
                <a:spcPct val="120000"/>
              </a:lnSpc>
            </a:pPr>
            <a:r>
              <a:rPr lang="en-US" altLang="zh-CN" sz="2400" dirty="0">
                <a:solidFill>
                  <a:srgbClr val="7030A0"/>
                </a:solidFill>
              </a:rPr>
              <a:t>4.</a:t>
            </a:r>
            <a:r>
              <a:rPr lang="zh-CN" altLang="en-US" sz="2400" dirty="0">
                <a:solidFill>
                  <a:srgbClr val="7030A0"/>
                </a:solidFill>
              </a:rPr>
              <a:t> 软件危机</a:t>
            </a:r>
            <a:endParaRPr lang="en-US" altLang="zh-CN" sz="2400" dirty="0">
              <a:solidFill>
                <a:srgbClr val="7030A0"/>
              </a:solidFill>
            </a:endParaRPr>
          </a:p>
        </p:txBody>
      </p:sp>
    </p:spTree>
    <p:extLst>
      <p:ext uri="{BB962C8B-B14F-4D97-AF65-F5344CB8AC3E}">
        <p14:creationId xmlns:p14="http://schemas.microsoft.com/office/powerpoint/2010/main" val="4119151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98782" y="1558375"/>
            <a:ext cx="8945217" cy="5152526"/>
          </a:xfrm>
        </p:spPr>
        <p:txBody>
          <a:bodyPr>
            <a:normAutofit fontScale="92500" lnSpcReduction="10000"/>
          </a:bodyPr>
          <a:lstStyle/>
          <a:p>
            <a:pPr lvl="0">
              <a:lnSpc>
                <a:spcPct val="150000"/>
              </a:lnSpc>
            </a:pPr>
            <a:r>
              <a:rPr lang="zh-CN" altLang="en-US" sz="2400" dirty="0">
                <a:solidFill>
                  <a:srgbClr val="FF0000"/>
                </a:solidFill>
              </a:rPr>
              <a:t>软件维护困难</a:t>
            </a:r>
          </a:p>
          <a:p>
            <a:pPr lvl="1">
              <a:lnSpc>
                <a:spcPct val="150000"/>
              </a:lnSpc>
              <a:buFont typeface="Trebuchet MS" panose="020B0603020202020204" pitchFamily="34" charset="0"/>
              <a:buChar char="-"/>
            </a:pPr>
            <a:r>
              <a:rPr lang="zh-CN" altLang="en-US" sz="1900" dirty="0"/>
              <a:t>从</a:t>
            </a:r>
            <a:r>
              <a:rPr lang="en-US" altLang="zh-CN" sz="1900" dirty="0"/>
              <a:t>60</a:t>
            </a:r>
            <a:r>
              <a:rPr lang="zh-CN" altLang="en-US" sz="1900" dirty="0"/>
              <a:t>年代中期到</a:t>
            </a:r>
            <a:r>
              <a:rPr lang="en-US" altLang="zh-CN" sz="1900" dirty="0"/>
              <a:t>70</a:t>
            </a:r>
            <a:r>
              <a:rPr lang="zh-CN" altLang="en-US" sz="1900" dirty="0"/>
              <a:t>年代中期是计算机系统发展的第二个时期，在这一时期软件开始作为一种产品被广泛使用，出现了“软件作坊”专职应别人的需求写软件。这一软件开发的方法基本上仍然沿用早期的个体化软件开发方式，但软件的数量急剧膨胀，软件需求日趋复杂，维护的难度越来越大</a:t>
            </a:r>
            <a:r>
              <a:rPr lang="en-US" altLang="zh-CN" sz="1900" dirty="0"/>
              <a:t>. </a:t>
            </a:r>
            <a:r>
              <a:rPr lang="zh-CN" altLang="en-US" sz="1900" dirty="0"/>
              <a:t>有资料表明，工业界为维护软件支付的费用占全部硬件和软件费用的</a:t>
            </a:r>
            <a:r>
              <a:rPr lang="en-US" altLang="zh-CN" sz="1900" dirty="0"/>
              <a:t>40%-75%</a:t>
            </a:r>
            <a:r>
              <a:rPr lang="zh-CN" altLang="en-US" sz="1900" dirty="0"/>
              <a:t>。 </a:t>
            </a:r>
          </a:p>
          <a:p>
            <a:pPr lvl="1">
              <a:lnSpc>
                <a:spcPct val="150000"/>
              </a:lnSpc>
              <a:buFont typeface="Trebuchet MS" panose="020B0603020202020204" pitchFamily="34" charset="0"/>
              <a:buChar char="-"/>
            </a:pPr>
            <a:r>
              <a:rPr lang="zh-CN" altLang="en-US" sz="1900" dirty="0"/>
              <a:t>由于在软件设计和开发过程中，没有严格遵循软件开发标准，各种随意性很大，没有完整的真实反映系统状况的记录文档，给软件维护造成了巨大的困难。</a:t>
            </a:r>
          </a:p>
          <a:p>
            <a:pPr lvl="1">
              <a:lnSpc>
                <a:spcPct val="150000"/>
              </a:lnSpc>
              <a:buFont typeface="Trebuchet MS" panose="020B0603020202020204" pitchFamily="34" charset="0"/>
              <a:buChar char="-"/>
            </a:pPr>
            <a:r>
              <a:rPr lang="zh-CN" altLang="en-US" sz="1900" dirty="0"/>
              <a:t>特别是在软件使用过程中，原来的开发人员可能因各种原因已经离开原来的开发组织，使得软件几乎不可维护。早期那些被认为是优秀的程序常常很难被别人看懂，通篇充满了程序技巧。现在人们普遍认为优秀的程序除了功能正确，性能优良之外，还应该容易看懂、容易使用、容易修改和扩充。</a:t>
            </a:r>
          </a:p>
          <a:p>
            <a:pPr lvl="0"/>
            <a:endParaRPr lang="zh-CN" altLang="en-US" sz="2100" dirty="0"/>
          </a:p>
        </p:txBody>
      </p:sp>
      <p:sp>
        <p:nvSpPr>
          <p:cNvPr id="5" name="标题 1"/>
          <p:cNvSpPr>
            <a:spLocks noGrp="1"/>
          </p:cNvSpPr>
          <p:nvPr>
            <p:ph type="title"/>
          </p:nvPr>
        </p:nvSpPr>
        <p:spPr>
          <a:xfrm>
            <a:off x="680748" y="393563"/>
            <a:ext cx="7772400" cy="711122"/>
          </a:xfrm>
        </p:spPr>
        <p:txBody>
          <a:bodyPr>
            <a:normAutofit/>
          </a:bodyPr>
          <a:lstStyle/>
          <a:p>
            <a:r>
              <a:rPr lang="zh-CN" altLang="en-US" dirty="0"/>
              <a:t>二、</a:t>
            </a:r>
            <a:r>
              <a:rPr lang="zh-CN" altLang="en-US" sz="4400" dirty="0">
                <a:solidFill>
                  <a:srgbClr val="0070C0"/>
                </a:solidFill>
              </a:rPr>
              <a:t>软件为什么需要设计</a:t>
            </a:r>
            <a:endParaRPr lang="zh-CN" altLang="en-US" dirty="0"/>
          </a:p>
        </p:txBody>
      </p:sp>
      <p:sp>
        <p:nvSpPr>
          <p:cNvPr id="6" name="矩形 5"/>
          <p:cNvSpPr/>
          <p:nvPr/>
        </p:nvSpPr>
        <p:spPr>
          <a:xfrm>
            <a:off x="749943" y="1022844"/>
            <a:ext cx="1784463" cy="535531"/>
          </a:xfrm>
          <a:prstGeom prst="rect">
            <a:avLst/>
          </a:prstGeom>
        </p:spPr>
        <p:txBody>
          <a:bodyPr wrap="none">
            <a:spAutoFit/>
          </a:bodyPr>
          <a:lstStyle/>
          <a:p>
            <a:pPr>
              <a:lnSpc>
                <a:spcPct val="120000"/>
              </a:lnSpc>
            </a:pPr>
            <a:r>
              <a:rPr lang="en-US" altLang="zh-CN" sz="2400" dirty="0">
                <a:solidFill>
                  <a:srgbClr val="7030A0"/>
                </a:solidFill>
              </a:rPr>
              <a:t>4.</a:t>
            </a:r>
            <a:r>
              <a:rPr lang="zh-CN" altLang="en-US" sz="2400" dirty="0">
                <a:solidFill>
                  <a:srgbClr val="7030A0"/>
                </a:solidFill>
              </a:rPr>
              <a:t> 软件危机</a:t>
            </a:r>
            <a:endParaRPr lang="en-US" altLang="zh-CN" sz="2400" dirty="0">
              <a:solidFill>
                <a:srgbClr val="7030A0"/>
              </a:solidFill>
            </a:endParaRPr>
          </a:p>
        </p:txBody>
      </p:sp>
    </p:spTree>
    <p:extLst>
      <p:ext uri="{BB962C8B-B14F-4D97-AF65-F5344CB8AC3E}">
        <p14:creationId xmlns:p14="http://schemas.microsoft.com/office/powerpoint/2010/main" val="272725574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活字">
  <a:themeElements>
    <a:clrScheme name="木活字">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木活字">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木活字">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C6AE0645-98FF-411B-B0E9-59ABD78A0CC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TM03090434[[fn=木头类型]]</Template>
  <TotalTime>1156</TotalTime>
  <Words>5905</Words>
  <Application>Microsoft Office PowerPoint</Application>
  <PresentationFormat>全屏显示(4:3)</PresentationFormat>
  <Paragraphs>553</Paragraphs>
  <Slides>53</Slides>
  <Notes>9</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53</vt:i4>
      </vt:variant>
    </vt:vector>
  </HeadingPairs>
  <TitlesOfParts>
    <vt:vector size="69" baseType="lpstr">
      <vt:lpstr>Math1</vt:lpstr>
      <vt:lpstr>等线</vt:lpstr>
      <vt:lpstr>方正舒体</vt:lpstr>
      <vt:lpstr>仿宋_GB2312</vt:lpstr>
      <vt:lpstr>黑体</vt:lpstr>
      <vt:lpstr>华文新魏</vt:lpstr>
      <vt:lpstr>楷体_GB2312</vt:lpstr>
      <vt:lpstr>宋体</vt:lpstr>
      <vt:lpstr>Arial</vt:lpstr>
      <vt:lpstr>Comic Sans MS</vt:lpstr>
      <vt:lpstr>Georgia</vt:lpstr>
      <vt:lpstr>Tahoma</vt:lpstr>
      <vt:lpstr>Times New Roman</vt:lpstr>
      <vt:lpstr>Trebuchet MS</vt:lpstr>
      <vt:lpstr>Wingdings</vt:lpstr>
      <vt:lpstr>木活字</vt:lpstr>
      <vt:lpstr>系统分析与设计</vt:lpstr>
      <vt:lpstr>一、绪论</vt:lpstr>
      <vt:lpstr>二、软件为什么需要设计</vt:lpstr>
      <vt:lpstr>二、软件为什么需要设计</vt:lpstr>
      <vt:lpstr>二、软件为什么需要设计</vt:lpstr>
      <vt:lpstr>二、软件为什么需要设计</vt:lpstr>
      <vt:lpstr>二、软件为什么需要设计</vt:lpstr>
      <vt:lpstr>二、软件为什么需要设计</vt:lpstr>
      <vt:lpstr>二、软件为什么需要设计</vt:lpstr>
      <vt:lpstr>二、软件为什么需要设计</vt:lpstr>
      <vt:lpstr>三、软件设计什么</vt:lpstr>
      <vt:lpstr>三、软件设计什么</vt:lpstr>
      <vt:lpstr>三、软件设计什么</vt:lpstr>
      <vt:lpstr>三、软件设计什么</vt:lpstr>
      <vt:lpstr>三、软件设计什么</vt:lpstr>
      <vt:lpstr>四、软件如何设计</vt:lpstr>
      <vt:lpstr>五、为什么学本课程与怎么学？</vt:lpstr>
      <vt:lpstr>五、为什么学本课程与怎么学？</vt:lpstr>
      <vt:lpstr>五、为什么学本课程与怎么学？</vt:lpstr>
      <vt:lpstr>五、为什么学本课程与怎么学？</vt:lpstr>
      <vt:lpstr>五、为什么学本课程与怎么学？</vt:lpstr>
      <vt:lpstr>五、为什么学本课程与怎么学？</vt:lpstr>
      <vt:lpstr>六、软件方法简介</vt:lpstr>
      <vt:lpstr>六、软件方法简介</vt:lpstr>
      <vt:lpstr>六、软件方法简介</vt:lpstr>
      <vt:lpstr>六、软件方法简介</vt:lpstr>
      <vt:lpstr>六、软件方法简介</vt:lpstr>
      <vt:lpstr>六、软件方法简介</vt:lpstr>
      <vt:lpstr>六、软件方法简介</vt:lpstr>
      <vt:lpstr>六、软件方法简介</vt:lpstr>
      <vt:lpstr>六、软件方法简介</vt:lpstr>
      <vt:lpstr>六、软件方法简介</vt:lpstr>
      <vt:lpstr>六、软件方法简介</vt:lpstr>
      <vt:lpstr>六、软件方法简介</vt:lpstr>
      <vt:lpstr>六、软件方法简介</vt:lpstr>
      <vt:lpstr>六、软件方法简介</vt:lpstr>
      <vt:lpstr>六、软件方法简介</vt:lpstr>
      <vt:lpstr>六、软件方法简介</vt:lpstr>
      <vt:lpstr>六、软件方法简介</vt:lpstr>
      <vt:lpstr>六、软件方法简介</vt:lpstr>
      <vt:lpstr>六、软件方法简介</vt:lpstr>
      <vt:lpstr>六、软件方法简介</vt:lpstr>
      <vt:lpstr>六、软件方法简介</vt:lpstr>
      <vt:lpstr>六、软件方法简介</vt:lpstr>
      <vt:lpstr>六、软件方法简介</vt:lpstr>
      <vt:lpstr>六、软件方法简介</vt:lpstr>
      <vt:lpstr>六、软件方法简介</vt:lpstr>
      <vt:lpstr>六、软件方法简介</vt:lpstr>
      <vt:lpstr>六、软件方法简介</vt:lpstr>
      <vt:lpstr>六、软件方法简介</vt:lpstr>
      <vt:lpstr>六、软件方法简介</vt:lpstr>
      <vt:lpstr>六、软件方法简介</vt:lpstr>
      <vt:lpstr>六、软件方法简介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系统分析与设计</dc:title>
  <dc:creator>Windows 用户</dc:creator>
  <cp:lastModifiedBy>Windows 用户</cp:lastModifiedBy>
  <cp:revision>73</cp:revision>
  <dcterms:created xsi:type="dcterms:W3CDTF">2018-01-03T07:12:57Z</dcterms:created>
  <dcterms:modified xsi:type="dcterms:W3CDTF">2018-03-06T12:39:34Z</dcterms:modified>
</cp:coreProperties>
</file>